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5" r:id="rId3"/>
    <p:sldId id="264" r:id="rId4"/>
    <p:sldId id="257" r:id="rId5"/>
    <p:sldId id="266" r:id="rId6"/>
    <p:sldId id="267" r:id="rId7"/>
    <p:sldId id="268" r:id="rId8"/>
    <p:sldId id="269" r:id="rId9"/>
    <p:sldId id="270" r:id="rId10"/>
    <p:sldId id="271" r:id="rId11"/>
    <p:sldId id="272" r:id="rId12"/>
    <p:sldId id="273" r:id="rId13"/>
    <p:sldId id="274" r:id="rId14"/>
    <p:sldId id="276" r:id="rId15"/>
    <p:sldId id="27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C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317" autoAdjust="0"/>
  </p:normalViewPr>
  <p:slideViewPr>
    <p:cSldViewPr>
      <p:cViewPr varScale="1">
        <p:scale>
          <a:sx n="61" d="100"/>
          <a:sy n="61" d="100"/>
        </p:scale>
        <p:origin x="165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E551AB-ADED-44E5-AE38-0E9CAAD7C510}" type="datetimeFigureOut">
              <a:rPr lang="en-GB" smtClean="0"/>
              <a:pPr/>
              <a:t>29/01/2014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73359-CFBE-4CB3-AF19-22BD7467E65B}" type="slidenum">
              <a:rPr lang="en-GB" smtClean="0"/>
              <a:pPr/>
              <a:t>‹#›</a:t>
            </a:fld>
            <a:endParaRPr lang="en-GB"/>
          </a:p>
        </p:txBody>
      </p:sp>
    </p:spTree>
    <p:extLst>
      <p:ext uri="{BB962C8B-B14F-4D97-AF65-F5344CB8AC3E}">
        <p14:creationId xmlns:p14="http://schemas.microsoft.com/office/powerpoint/2010/main" val="1774104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 big piece of the IATI Standard.</a:t>
            </a:r>
          </a:p>
          <a:p>
            <a:r>
              <a:rPr lang="en-GB" dirty="0" smtClean="0"/>
              <a:t>Link back to aid effectiveness:</a:t>
            </a:r>
          </a:p>
          <a:p>
            <a:pPr lvl="1"/>
            <a:r>
              <a:rPr lang="en-GB" dirty="0" smtClean="0"/>
              <a:t>alignment, harmonisation, ownership</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CABRI – first point under useful</a:t>
            </a:r>
            <a:r>
              <a:rPr lang="en-GB" baseline="0" dirty="0" smtClean="0"/>
              <a:t> information:</a:t>
            </a:r>
          </a:p>
          <a:p>
            <a:r>
              <a:rPr lang="en-GB" baseline="0" dirty="0" smtClean="0"/>
              <a:t>“</a:t>
            </a:r>
            <a:r>
              <a:rPr lang="en-GB" sz="1200" b="0" i="0" u="none" strike="noStrike" kern="1200" baseline="0" dirty="0" smtClean="0">
                <a:solidFill>
                  <a:schemeClr val="tx1"/>
                </a:solidFill>
                <a:latin typeface="+mn-lt"/>
                <a:ea typeface="+mn-ea"/>
                <a:cs typeface="+mn-cs"/>
              </a:rPr>
              <a:t>Aid information is useful when it can be aligned with country budgets and supports country internal, legislative and social accountability processes. Therefore, c</a:t>
            </a:r>
            <a:r>
              <a:rPr lang="en-GB" baseline="0" dirty="0" smtClean="0"/>
              <a:t>ountries require: </a:t>
            </a:r>
          </a:p>
          <a:p>
            <a:r>
              <a:rPr lang="en-GB" dirty="0" smtClean="0"/>
              <a:t>aid information (especially with regard to off-budget aid) to be classified consistently to align with the country categories and classifications used for budget allocation and accountability processes,</a:t>
            </a:r>
            <a:r>
              <a:rPr lang="en-GB" baseline="0" dirty="0" smtClean="0"/>
              <a:t> </a:t>
            </a:r>
            <a:r>
              <a:rPr lang="en-GB" sz="1200" b="0" i="0" u="none" strike="noStrike" kern="1200" baseline="0" dirty="0" smtClean="0">
                <a:solidFill>
                  <a:schemeClr val="tx1"/>
                </a:solidFill>
                <a:latin typeface="+mn-lt"/>
                <a:ea typeface="+mn-ea"/>
                <a:cs typeface="+mn-cs"/>
              </a:rPr>
              <a:t>irrespective of whether the classification is administrative, programmatic and/or economic</a:t>
            </a:r>
            <a:r>
              <a:rPr lang="en-GB" dirty="0" smtClean="0"/>
              <a:t>”</a:t>
            </a:r>
          </a:p>
          <a:p>
            <a:endParaRPr lang="en-GB" dirty="0" smtClean="0"/>
          </a:p>
          <a:p>
            <a:r>
              <a:rPr lang="en-GB" dirty="0" smtClean="0"/>
              <a:t>Probably more work has gone into this component than</a:t>
            </a:r>
            <a:r>
              <a:rPr lang="en-GB" baseline="0" dirty="0" smtClean="0"/>
              <a:t> any other.</a:t>
            </a:r>
            <a:endParaRPr lang="en-GB" dirty="0" smtClean="0"/>
          </a:p>
        </p:txBody>
      </p:sp>
      <p:sp>
        <p:nvSpPr>
          <p:cNvPr id="4" name="Slide Number Placeholder 3"/>
          <p:cNvSpPr>
            <a:spLocks noGrp="1"/>
          </p:cNvSpPr>
          <p:nvPr>
            <p:ph type="sldNum" sz="quarter" idx="10"/>
          </p:nvPr>
        </p:nvSpPr>
        <p:spPr/>
        <p:txBody>
          <a:bodyPr/>
          <a:lstStyle/>
          <a:p>
            <a:fld id="{30773359-CFBE-4CB3-AF19-22BD7467E65B}" type="slidenum">
              <a:rPr lang="en-GB" smtClean="0"/>
              <a:pPr/>
              <a:t>3</a:t>
            </a:fld>
            <a:endParaRPr lang="en-GB"/>
          </a:p>
        </p:txBody>
      </p:sp>
    </p:spTree>
    <p:extLst>
      <p:ext uri="{BB962C8B-B14F-4D97-AF65-F5344CB8AC3E}">
        <p14:creationId xmlns:p14="http://schemas.microsoft.com/office/powerpoint/2010/main" val="876090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GoT</a:t>
            </a:r>
            <a:r>
              <a:rPr lang="en-GB" dirty="0" smtClean="0"/>
              <a:t> –</a:t>
            </a:r>
            <a:r>
              <a:rPr lang="en-GB" baseline="0" dirty="0" smtClean="0"/>
              <a:t> both provided BOOST data, </a:t>
            </a:r>
            <a:r>
              <a:rPr lang="en-GB" baseline="0" smtClean="0"/>
              <a:t>and committed to </a:t>
            </a:r>
            <a:r>
              <a:rPr lang="en-GB" baseline="0" dirty="0" smtClean="0"/>
              <a:t>test the budget ID</a:t>
            </a:r>
            <a:endParaRPr lang="en-GB" dirty="0"/>
          </a:p>
        </p:txBody>
      </p:sp>
      <p:sp>
        <p:nvSpPr>
          <p:cNvPr id="4" name="Slide Number Placeholder 3"/>
          <p:cNvSpPr>
            <a:spLocks noGrp="1"/>
          </p:cNvSpPr>
          <p:nvPr>
            <p:ph type="sldNum" sz="quarter" idx="10"/>
          </p:nvPr>
        </p:nvSpPr>
        <p:spPr/>
        <p:txBody>
          <a:bodyPr/>
          <a:lstStyle/>
          <a:p>
            <a:fld id="{30773359-CFBE-4CB3-AF19-22BD7467E65B}" type="slidenum">
              <a:rPr lang="en-GB" smtClean="0"/>
              <a:pPr/>
              <a:t>4</a:t>
            </a:fld>
            <a:endParaRPr lang="en-GB"/>
          </a:p>
        </p:txBody>
      </p:sp>
    </p:spTree>
    <p:extLst>
      <p:ext uri="{BB962C8B-B14F-4D97-AF65-F5344CB8AC3E}">
        <p14:creationId xmlns:p14="http://schemas.microsoft.com/office/powerpoint/2010/main" val="882454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High-quality BOOST budget</a:t>
            </a:r>
            <a:r>
              <a:rPr lang="en-GB" baseline="0" dirty="0" smtClean="0"/>
              <a:t> shared by Tanzanian government – we can see how donor funding is distributed across each Ministry. BOOST is a great project and we are very supportive of it. However, in terms of donor funding:</a:t>
            </a:r>
          </a:p>
          <a:p>
            <a:pPr marL="171450" indent="-171450">
              <a:buFont typeface="Arial" panose="020B0604020202020204" pitchFamily="34" charset="0"/>
              <a:buChar char="•"/>
            </a:pPr>
            <a:r>
              <a:rPr lang="en-GB" baseline="0" dirty="0" smtClean="0"/>
              <a:t>This is only possible because people manually and laboriously coded up donor projects at country level</a:t>
            </a:r>
          </a:p>
          <a:p>
            <a:pPr marL="171450" indent="-171450">
              <a:buFont typeface="Arial" panose="020B0604020202020204" pitchFamily="34" charset="0"/>
              <a:buChar char="•"/>
            </a:pPr>
            <a:r>
              <a:rPr lang="en-GB" baseline="0" dirty="0" smtClean="0"/>
              <a:t>This doesn’t include off-budget flows – there are about 400 donor-funded projects in the budget, after accounting for duplication.</a:t>
            </a:r>
          </a:p>
        </p:txBody>
      </p:sp>
      <p:sp>
        <p:nvSpPr>
          <p:cNvPr id="4" name="Slide Number Placeholder 3"/>
          <p:cNvSpPr>
            <a:spLocks noGrp="1"/>
          </p:cNvSpPr>
          <p:nvPr>
            <p:ph type="sldNum" sz="quarter" idx="10"/>
          </p:nvPr>
        </p:nvSpPr>
        <p:spPr/>
        <p:txBody>
          <a:bodyPr/>
          <a:lstStyle/>
          <a:p>
            <a:fld id="{AA5CAC55-3C7A-4722-BFD2-7CD0A8E599C7}" type="slidenum">
              <a:rPr lang="en-GB" smtClean="0"/>
              <a:pPr/>
              <a:t>5</a:t>
            </a:fld>
            <a:endParaRPr lang="en-GB"/>
          </a:p>
        </p:txBody>
      </p:sp>
    </p:spTree>
    <p:extLst>
      <p:ext uri="{BB962C8B-B14F-4D97-AF65-F5344CB8AC3E}">
        <p14:creationId xmlns:p14="http://schemas.microsoft.com/office/powerpoint/2010/main" val="2952588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can also see</a:t>
            </a:r>
            <a:r>
              <a:rPr lang="en-GB" baseline="0" dirty="0" smtClean="0"/>
              <a:t> how donor funding relates to economic classifications – capital and recurrent.</a:t>
            </a:r>
          </a:p>
          <a:p>
            <a:pPr marL="171450" indent="-171450">
              <a:buFont typeface="Arial" panose="020B0604020202020204" pitchFamily="34" charset="0"/>
              <a:buChar char="•"/>
            </a:pPr>
            <a:r>
              <a:rPr lang="en-GB" baseline="0" dirty="0" smtClean="0"/>
              <a:t>However, again this has to be manually and laboriously coded up at country level, and it’s still an incomplete picture.</a:t>
            </a:r>
          </a:p>
        </p:txBody>
      </p:sp>
      <p:sp>
        <p:nvSpPr>
          <p:cNvPr id="4" name="Slide Number Placeholder 3"/>
          <p:cNvSpPr>
            <a:spLocks noGrp="1"/>
          </p:cNvSpPr>
          <p:nvPr>
            <p:ph type="sldNum" sz="quarter" idx="10"/>
          </p:nvPr>
        </p:nvSpPr>
        <p:spPr/>
        <p:txBody>
          <a:bodyPr/>
          <a:lstStyle/>
          <a:p>
            <a:fld id="{AA5CAC55-3C7A-4722-BFD2-7CD0A8E599C7}" type="slidenum">
              <a:rPr lang="en-GB" smtClean="0"/>
              <a:pPr/>
              <a:t>6</a:t>
            </a:fld>
            <a:endParaRPr lang="en-GB"/>
          </a:p>
        </p:txBody>
      </p:sp>
    </p:spTree>
    <p:extLst>
      <p:ext uri="{BB962C8B-B14F-4D97-AF65-F5344CB8AC3E}">
        <p14:creationId xmlns:p14="http://schemas.microsoft.com/office/powerpoint/2010/main" val="3002065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we map this data automatically to the “Spine” (and thereby, on to country budgets)? </a:t>
            </a:r>
          </a:p>
          <a:p>
            <a:r>
              <a:rPr lang="en-GB" dirty="0" smtClean="0"/>
              <a:t>The</a:t>
            </a:r>
            <a:r>
              <a:rPr lang="en-GB" baseline="0" dirty="0" smtClean="0"/>
              <a:t> </a:t>
            </a:r>
            <a:r>
              <a:rPr lang="en-GB" baseline="0" dirty="0" smtClean="0"/>
              <a:t>answer: to some extent, yes. Only 9% of projects (by volume) are unmapped.</a:t>
            </a:r>
            <a:endParaRPr lang="en-GB" dirty="0"/>
          </a:p>
        </p:txBody>
      </p:sp>
      <p:sp>
        <p:nvSpPr>
          <p:cNvPr id="4" name="Slide Number Placeholder 3"/>
          <p:cNvSpPr>
            <a:spLocks noGrp="1"/>
          </p:cNvSpPr>
          <p:nvPr>
            <p:ph type="sldNum" sz="quarter" idx="10"/>
          </p:nvPr>
        </p:nvSpPr>
        <p:spPr/>
        <p:txBody>
          <a:bodyPr/>
          <a:lstStyle/>
          <a:p>
            <a:fld id="{AA5CAC55-3C7A-4722-BFD2-7CD0A8E599C7}" type="slidenum">
              <a:rPr lang="en-GB" smtClean="0"/>
              <a:pPr/>
              <a:t>7</a:t>
            </a:fld>
            <a:endParaRPr lang="en-GB"/>
          </a:p>
        </p:txBody>
      </p:sp>
    </p:spTree>
    <p:extLst>
      <p:ext uri="{BB962C8B-B14F-4D97-AF65-F5344CB8AC3E}">
        <p14:creationId xmlns:p14="http://schemas.microsoft.com/office/powerpoint/2010/main" val="315563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can also see the same data at a more detailed level.</a:t>
            </a:r>
          </a:p>
        </p:txBody>
      </p:sp>
      <p:sp>
        <p:nvSpPr>
          <p:cNvPr id="4" name="Slide Number Placeholder 3"/>
          <p:cNvSpPr>
            <a:spLocks noGrp="1"/>
          </p:cNvSpPr>
          <p:nvPr>
            <p:ph type="sldNum" sz="quarter" idx="10"/>
          </p:nvPr>
        </p:nvSpPr>
        <p:spPr/>
        <p:txBody>
          <a:bodyPr/>
          <a:lstStyle/>
          <a:p>
            <a:fld id="{AA5CAC55-3C7A-4722-BFD2-7CD0A8E599C7}" type="slidenum">
              <a:rPr lang="en-GB" smtClean="0"/>
              <a:pPr/>
              <a:t>8</a:t>
            </a:fld>
            <a:endParaRPr lang="en-GB"/>
          </a:p>
        </p:txBody>
      </p:sp>
    </p:spTree>
    <p:extLst>
      <p:ext uri="{BB962C8B-B14F-4D97-AF65-F5344CB8AC3E}">
        <p14:creationId xmlns:p14="http://schemas.microsoft.com/office/powerpoint/2010/main" val="3482301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However, this</a:t>
            </a:r>
            <a:r>
              <a:rPr lang="en-GB" baseline="0" dirty="0" smtClean="0"/>
              <a:t> is actually only partially successful.</a:t>
            </a:r>
          </a:p>
          <a:p>
            <a:endParaRPr lang="en-GB" baseline="0" dirty="0" smtClean="0"/>
          </a:p>
          <a:p>
            <a:pPr marL="171450" indent="-171450">
              <a:buFont typeface="Arial" panose="020B0604020202020204" pitchFamily="34" charset="0"/>
              <a:buChar char="•"/>
            </a:pPr>
            <a:r>
              <a:rPr lang="en-GB" baseline="0" dirty="0" smtClean="0"/>
              <a:t>Only 71% of projects by volume have a 1:1 match between a CRS sector code and a Spine code. 19% of projects map to multiple Spine codes and 9% map to no Spine code.</a:t>
            </a:r>
          </a:p>
          <a:p>
            <a:pPr marL="171450" indent="-171450">
              <a:buFont typeface="Arial" panose="020B0604020202020204" pitchFamily="34" charset="0"/>
              <a:buChar char="•"/>
            </a:pPr>
            <a:r>
              <a:rPr lang="en-GB" baseline="0" dirty="0" smtClean="0"/>
              <a:t>It’s a very similar story if we only look at project-based aid: then, the proportion with no issue increases to about 74%.</a:t>
            </a:r>
          </a:p>
          <a:p>
            <a:pPr marL="171450" indent="-171450">
              <a:buFont typeface="Arial" panose="020B0604020202020204" pitchFamily="34" charset="0"/>
              <a:buChar char="•"/>
            </a:pPr>
            <a:r>
              <a:rPr lang="en-GB" baseline="0" dirty="0" smtClean="0"/>
              <a:t>Mapping to multiple Spine codes (in some cases, 15 different codes for a single project) is problematic because it’s not clear exactly where the aid should be placed within the government’s budget – so it doesn’t really help.</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Sweden coded up </a:t>
            </a:r>
            <a:r>
              <a:rPr lang="en-GB" dirty="0" err="1" smtClean="0"/>
              <a:t>approx</a:t>
            </a:r>
            <a:r>
              <a:rPr lang="en-GB" baseline="0" dirty="0" smtClean="0"/>
              <a:t> 93% of their funding, and have now published this in their IATI data</a:t>
            </a:r>
          </a:p>
          <a:p>
            <a:pPr marL="171450" indent="-171450">
              <a:buFont typeface="Arial" panose="020B0604020202020204" pitchFamily="34" charset="0"/>
              <a:buChar char="•"/>
            </a:pPr>
            <a:r>
              <a:rPr lang="en-GB" baseline="0" dirty="0" smtClean="0"/>
              <a:t>Canada and DFID both map about 75% of their projects</a:t>
            </a:r>
          </a:p>
        </p:txBody>
      </p:sp>
      <p:sp>
        <p:nvSpPr>
          <p:cNvPr id="4" name="Slide Number Placeholder 3"/>
          <p:cNvSpPr>
            <a:spLocks noGrp="1"/>
          </p:cNvSpPr>
          <p:nvPr>
            <p:ph type="sldNum" sz="quarter" idx="10"/>
          </p:nvPr>
        </p:nvSpPr>
        <p:spPr/>
        <p:txBody>
          <a:bodyPr/>
          <a:lstStyle/>
          <a:p>
            <a:fld id="{AA5CAC55-3C7A-4722-BFD2-7CD0A8E599C7}" type="slidenum">
              <a:rPr lang="en-GB" smtClean="0"/>
              <a:pPr/>
              <a:t>9</a:t>
            </a:fld>
            <a:endParaRPr lang="en-GB"/>
          </a:p>
        </p:txBody>
      </p:sp>
    </p:spTree>
    <p:extLst>
      <p:ext uri="{BB962C8B-B14F-4D97-AF65-F5344CB8AC3E}">
        <p14:creationId xmlns:p14="http://schemas.microsoft.com/office/powerpoint/2010/main" val="1384474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Publishing to IATI helps. We would be at 0% rather than 71% otherwise.</a:t>
            </a:r>
          </a:p>
          <a:p>
            <a:pPr marL="628650" lvl="1" indent="-171450">
              <a:buFont typeface="Arial" panose="020B0604020202020204" pitchFamily="34" charset="0"/>
              <a:buChar char="•"/>
            </a:pPr>
            <a:r>
              <a:rPr lang="en-GB" dirty="0" smtClean="0"/>
              <a:t>Find that 83% of projects with 2 CRS sectors can be mapped to specific Spine codes, compared to 68% of projects with only 1 CRS sector code.</a:t>
            </a:r>
          </a:p>
          <a:p>
            <a:pPr marL="171450" lvl="0" indent="-171450">
              <a:buFont typeface="Arial" panose="020B0604020202020204" pitchFamily="34" charset="0"/>
              <a:buChar char="•"/>
            </a:pPr>
            <a:r>
              <a:rPr lang="en-GB" dirty="0" smtClean="0"/>
              <a:t>30% -</a:t>
            </a:r>
            <a:r>
              <a:rPr lang="en-GB" baseline="0" dirty="0" smtClean="0"/>
              <a:t> could be done retrospectively, but this proved impractical in this pilot – would probably have high cost.</a:t>
            </a:r>
            <a:endParaRPr lang="en-GB" dirty="0" smtClean="0"/>
          </a:p>
          <a:p>
            <a:r>
              <a:rPr lang="en-GB" dirty="0" smtClean="0"/>
              <a:t>Need to be aware of selection bias in donors.</a:t>
            </a:r>
          </a:p>
          <a:p>
            <a:pPr marL="171450" indent="-171450">
              <a:buFont typeface="Arial" panose="020B0604020202020204" pitchFamily="34" charset="0"/>
              <a:buChar char="•"/>
            </a:pPr>
            <a:r>
              <a:rPr lang="en-GB" baseline="0" dirty="0" smtClean="0"/>
              <a:t>The three donors are all publishing good quality data (with multiple sector codes, for example) and all worked to try and find different ways to generate this information. Other donors may not be publishing such good quality data in terms of sector codes, in which case the exercise would be much harder. Additionally, there are significant amounts of budget support from all three donors, which probably underemphasises the problem relative to other donors in the country (as well as non-official donors).</a:t>
            </a:r>
            <a:endParaRPr lang="en-GB" dirty="0"/>
          </a:p>
        </p:txBody>
      </p:sp>
      <p:sp>
        <p:nvSpPr>
          <p:cNvPr id="4" name="Slide Number Placeholder 3"/>
          <p:cNvSpPr>
            <a:spLocks noGrp="1"/>
          </p:cNvSpPr>
          <p:nvPr>
            <p:ph type="sldNum" sz="quarter" idx="10"/>
          </p:nvPr>
        </p:nvSpPr>
        <p:spPr/>
        <p:txBody>
          <a:bodyPr/>
          <a:lstStyle/>
          <a:p>
            <a:fld id="{AA5CAC55-3C7A-4722-BFD2-7CD0A8E599C7}" type="slidenum">
              <a:rPr lang="en-GB" smtClean="0"/>
              <a:pPr/>
              <a:t>10</a:t>
            </a:fld>
            <a:endParaRPr lang="en-GB"/>
          </a:p>
        </p:txBody>
      </p:sp>
    </p:spTree>
    <p:extLst>
      <p:ext uri="{BB962C8B-B14F-4D97-AF65-F5344CB8AC3E}">
        <p14:creationId xmlns:p14="http://schemas.microsoft.com/office/powerpoint/2010/main" val="3327207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a:t>
            </a:r>
            <a:r>
              <a:rPr lang="en-GB" baseline="0" dirty="0" smtClean="0"/>
              <a:t> significant proportion (25%) of aid spending in Tanzania is capital spend, according to the BOOST data previously shown.</a:t>
            </a:r>
          </a:p>
          <a:p>
            <a:pPr marL="171450" indent="-171450">
              <a:buFont typeface="Arial" panose="020B0604020202020204" pitchFamily="34" charset="0"/>
              <a:buChar char="•"/>
            </a:pPr>
            <a:r>
              <a:rPr lang="en-GB" baseline="0" dirty="0" smtClean="0"/>
              <a:t>In the case of Canada, we were able to identify one project (16.2% of the total) that may involve some capital spend.</a:t>
            </a:r>
          </a:p>
          <a:p>
            <a:pPr marL="171450" indent="-171450">
              <a:buFont typeface="Arial" panose="020B0604020202020204" pitchFamily="34" charset="0"/>
              <a:buChar char="•"/>
            </a:pPr>
            <a:r>
              <a:rPr lang="en-GB" baseline="0" dirty="0" smtClean="0"/>
              <a:t>Discussion around definitions – What constitutes capital expenditure? Perspectives important – looking for capital </a:t>
            </a:r>
            <a:r>
              <a:rPr lang="en-GB" i="1" baseline="0" dirty="0" smtClean="0"/>
              <a:t>from perspective of partner country</a:t>
            </a:r>
            <a:r>
              <a:rPr lang="en-GB" baseline="0" dirty="0" smtClean="0"/>
              <a:t>, not the relevant Ministry of Finance/Treasury in the donor country. </a:t>
            </a:r>
          </a:p>
        </p:txBody>
      </p:sp>
      <p:sp>
        <p:nvSpPr>
          <p:cNvPr id="4" name="Slide Number Placeholder 3"/>
          <p:cNvSpPr>
            <a:spLocks noGrp="1"/>
          </p:cNvSpPr>
          <p:nvPr>
            <p:ph type="sldNum" sz="quarter" idx="10"/>
          </p:nvPr>
        </p:nvSpPr>
        <p:spPr/>
        <p:txBody>
          <a:bodyPr/>
          <a:lstStyle/>
          <a:p>
            <a:fld id="{AA5CAC55-3C7A-4722-BFD2-7CD0A8E599C7}" type="slidenum">
              <a:rPr lang="en-GB" smtClean="0"/>
              <a:pPr/>
              <a:t>11</a:t>
            </a:fld>
            <a:endParaRPr lang="en-GB"/>
          </a:p>
        </p:txBody>
      </p:sp>
    </p:spTree>
    <p:extLst>
      <p:ext uri="{BB962C8B-B14F-4D97-AF65-F5344CB8AC3E}">
        <p14:creationId xmlns:p14="http://schemas.microsoft.com/office/powerpoint/2010/main" val="4061129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There is no place in the IATI Standard where this information is currently captured.</a:t>
            </a:r>
          </a:p>
          <a:p>
            <a:pPr marL="171450" indent="-171450">
              <a:buFont typeface="Arial" panose="020B0604020202020204" pitchFamily="34" charset="0"/>
              <a:buChar char="•"/>
            </a:pPr>
            <a:r>
              <a:rPr lang="en-GB" baseline="0" dirty="0" smtClean="0"/>
              <a:t>e.g. the Canadian Environmental Assessment Act, which requires an assessment for any project involving construction.</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Canada – CEAA appears to filter potential capital projects, to then manually identify.</a:t>
            </a:r>
          </a:p>
          <a:p>
            <a:pPr marL="171450" indent="-171450">
              <a:buFont typeface="Arial" panose="020B0604020202020204" pitchFamily="34" charset="0"/>
              <a:buChar char="•"/>
            </a:pPr>
            <a:r>
              <a:rPr lang="en-GB" dirty="0" smtClean="0"/>
              <a:t>Sweden – current systems unable</a:t>
            </a:r>
            <a:r>
              <a:rPr lang="en-GB" baseline="0" dirty="0" smtClean="0"/>
              <a:t> to identify capital projects, so planning to update systems</a:t>
            </a:r>
          </a:p>
          <a:p>
            <a:pPr marL="171450" indent="-171450">
              <a:buFont typeface="Arial" panose="020B0604020202020204" pitchFamily="34" charset="0"/>
              <a:buChar char="•"/>
            </a:pPr>
            <a:r>
              <a:rPr lang="en-GB" baseline="0" dirty="0" smtClean="0"/>
              <a:t>UK – can identify capital spend from budget type code in project management system (ARIES)</a:t>
            </a:r>
            <a:endParaRPr lang="en-GB" dirty="0"/>
          </a:p>
        </p:txBody>
      </p:sp>
      <p:sp>
        <p:nvSpPr>
          <p:cNvPr id="4" name="Slide Number Placeholder 3"/>
          <p:cNvSpPr>
            <a:spLocks noGrp="1"/>
          </p:cNvSpPr>
          <p:nvPr>
            <p:ph type="sldNum" sz="quarter" idx="10"/>
          </p:nvPr>
        </p:nvSpPr>
        <p:spPr/>
        <p:txBody>
          <a:bodyPr/>
          <a:lstStyle/>
          <a:p>
            <a:fld id="{AA5CAC55-3C7A-4722-BFD2-7CD0A8E599C7}" type="slidenum">
              <a:rPr lang="en-GB" smtClean="0"/>
              <a:pPr/>
              <a:t>12</a:t>
            </a:fld>
            <a:endParaRPr lang="en-GB"/>
          </a:p>
        </p:txBody>
      </p:sp>
    </p:spTree>
    <p:extLst>
      <p:ext uri="{BB962C8B-B14F-4D97-AF65-F5344CB8AC3E}">
        <p14:creationId xmlns:p14="http://schemas.microsoft.com/office/powerpoint/2010/main" val="294709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tLang="en-US" dirty="0" smtClean="0"/>
              <a:t>(broader than just the budget identifier)</a:t>
            </a:r>
          </a:p>
        </p:txBody>
      </p:sp>
      <p:sp>
        <p:nvSpPr>
          <p:cNvPr id="4" name="Slide Number Placeholder 3"/>
          <p:cNvSpPr>
            <a:spLocks noGrp="1"/>
          </p:cNvSpPr>
          <p:nvPr>
            <p:ph type="sldNum" sz="quarter" idx="10"/>
          </p:nvPr>
        </p:nvSpPr>
        <p:spPr/>
        <p:txBody>
          <a:bodyPr/>
          <a:lstStyle/>
          <a:p>
            <a:fld id="{AA5CAC55-3C7A-4722-BFD2-7CD0A8E599C7}" type="slidenum">
              <a:rPr lang="en-GB" smtClean="0"/>
              <a:pPr/>
              <a:t>13</a:t>
            </a:fld>
            <a:endParaRPr lang="en-GB"/>
          </a:p>
        </p:txBody>
      </p:sp>
    </p:spTree>
    <p:extLst>
      <p:ext uri="{BB962C8B-B14F-4D97-AF65-F5344CB8AC3E}">
        <p14:creationId xmlns:p14="http://schemas.microsoft.com/office/powerpoint/2010/main" val="352342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1189012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86725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160135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305100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144707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1857574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218265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1363443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2571498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3437942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3664BC-F594-4E1B-B032-BE6ABF59E7FF}" type="datetimeFigureOut">
              <a:rPr lang="en-GB" smtClean="0"/>
              <a:pPr/>
              <a:t>29/01/2014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D14C4-DED7-4341-9049-A7604CF3E7CB}" type="slidenum">
              <a:rPr lang="en-GB" smtClean="0"/>
              <a:pPr/>
              <a:t>‹#›</a:t>
            </a:fld>
            <a:endParaRPr lang="en-GB"/>
          </a:p>
        </p:txBody>
      </p:sp>
    </p:spTree>
    <p:extLst>
      <p:ext uri="{BB962C8B-B14F-4D97-AF65-F5344CB8AC3E}">
        <p14:creationId xmlns:p14="http://schemas.microsoft.com/office/powerpoint/2010/main" val="2182246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664BC-F594-4E1B-B032-BE6ABF59E7FF}" type="datetimeFigureOut">
              <a:rPr lang="en-GB" smtClean="0"/>
              <a:pPr/>
              <a:t>29/01/2014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7D14C4-DED7-4341-9049-A7604CF3E7CB}" type="slidenum">
              <a:rPr lang="en-GB" smtClean="0"/>
              <a:pPr/>
              <a:t>‹#›</a:t>
            </a:fld>
            <a:endParaRPr lang="en-GB"/>
          </a:p>
        </p:txBody>
      </p:sp>
    </p:spTree>
    <p:extLst>
      <p:ext uri="{BB962C8B-B14F-4D97-AF65-F5344CB8AC3E}">
        <p14:creationId xmlns:p14="http://schemas.microsoft.com/office/powerpoint/2010/main" val="527589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hyperlink" Target="http://publishwhatyoufund.org/testarea/tz/"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hyperlink" Target="http://publishwhatyoufund.org/testarea/tz/foreign.htm"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hyperlink" Target="http://publishwhatyoufund.org/testarea/tz/mapping/donors-category.html"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hyperlink" Target="http://publishwhatyoufund.org/testarea/tz/mapping/donors-sector.html"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hyperlink" Target="http://publishwhatyoufund.org/testarea/tz/mapping/donors-spine.html"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publishwhatyoufund.org/testarea/tz/mapping/dfatd-economic.html"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4.xml.rels><?xml version="1.0" encoding="UTF-8" standalone="yes"?>
<Relationships xmlns="http://schemas.openxmlformats.org/package/2006/relationships"><Relationship Id="rId3" Type="http://schemas.openxmlformats.org/officeDocument/2006/relationships/hyperlink" Target="http://publishwhatyoufund.org/testarea/tz/mapping/donor-spine-vote.html"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srcRect l="10208" t="5255"/>
          <a:stretch/>
        </p:blipFill>
        <p:spPr>
          <a:xfrm>
            <a:off x="-36512" y="-27384"/>
            <a:ext cx="8928992" cy="6912768"/>
          </a:xfrm>
          <a:prstGeom prst="rect">
            <a:avLst/>
          </a:prstGeom>
        </p:spPr>
      </p:pic>
      <p:sp>
        <p:nvSpPr>
          <p:cNvPr id="2" name="Title 1"/>
          <p:cNvSpPr>
            <a:spLocks noGrp="1"/>
          </p:cNvSpPr>
          <p:nvPr>
            <p:ph type="ctrTitle"/>
          </p:nvPr>
        </p:nvSpPr>
        <p:spPr>
          <a:xfrm>
            <a:off x="-36512" y="2158135"/>
            <a:ext cx="9180512" cy="2162671"/>
          </a:xfrm>
          <a:solidFill>
            <a:schemeClr val="bg1">
              <a:lumMod val="50000"/>
              <a:alpha val="83000"/>
            </a:schemeClr>
          </a:solidFill>
        </p:spPr>
        <p:txBody>
          <a:bodyPr>
            <a:normAutofit/>
          </a:bodyPr>
          <a:lstStyle/>
          <a:p>
            <a:r>
              <a:rPr lang="en-US" altLang="en-US" sz="2800" b="1" dirty="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Aligning </a:t>
            </a:r>
            <a:r>
              <a:rPr lang="en-US" altLang="en-US" sz="2800" b="1" dirty="0" smtClean="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aid with</a:t>
            </a:r>
            <a:r>
              <a:rPr lang="en-US" altLang="en-US" sz="2800" b="1" dirty="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
            </a:r>
            <a:br>
              <a:rPr lang="en-US" altLang="en-US" sz="2800" b="1" dirty="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br>
            <a:r>
              <a:rPr lang="en-US" altLang="en-US" sz="2800" b="1" dirty="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partner country </a:t>
            </a:r>
            <a:r>
              <a:rPr lang="en-US" altLang="en-US" sz="2800" b="1" dirty="0" smtClean="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budgets</a:t>
            </a:r>
            <a:br>
              <a:rPr lang="en-US" altLang="en-US" sz="2800" b="1" dirty="0" smtClean="0">
                <a:solidFill>
                  <a:schemeClr val="bg1"/>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br>
            <a:r>
              <a:rPr lang="en-US" altLang="en-US" sz="2000" dirty="0" smtClean="0">
                <a:solidFill>
                  <a:schemeClr val="bg1"/>
                </a:solidFill>
                <a:latin typeface="Trebuchet MS" panose="020B0603020202020204" pitchFamily="34" charset="0"/>
                <a:cs typeface="Arial" panose="020B0604020202020204" pitchFamily="34" charset="0"/>
              </a:rPr>
              <a:t>Progress update, January 2014</a:t>
            </a:r>
            <a:endParaRPr lang="en-GB" sz="2800" dirty="0">
              <a:solidFill>
                <a:schemeClr val="bg1"/>
              </a:solidFill>
              <a:latin typeface="Trebuchet MS" panose="020B0603020202020204" pitchFamily="34" charset="0"/>
              <a:cs typeface="Arial" panose="020B0604020202020204" pitchFamily="34" charset="0"/>
            </a:endParaRPr>
          </a:p>
        </p:txBody>
      </p:sp>
      <p:pic>
        <p:nvPicPr>
          <p:cNvPr id="1026" name="Picture 2" descr="http://www.aidtransparency.net/wp-content/themes/aidtransparency/library/images/iati-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59" y="6172949"/>
            <a:ext cx="2562225" cy="66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062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smtClean="0">
                <a:latin typeface="Trebuchet MS" panose="020B0603020202020204" pitchFamily="34" charset="0"/>
                <a:cs typeface="Arial" panose="020B0604020202020204" pitchFamily="34" charset="0"/>
              </a:rPr>
              <a:t>What is the budget identifier?</a:t>
            </a:r>
            <a:endParaRPr lang="en-GB" sz="2800" b="1" dirty="0">
              <a:latin typeface="Trebuchet MS" panose="020B0603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5069160"/>
          </a:xfrm>
        </p:spPr>
        <p:txBody>
          <a:bodyPr>
            <a:normAutofit/>
          </a:bodyPr>
          <a:lstStyle/>
          <a:p>
            <a:r>
              <a:rPr lang="en-GB" dirty="0" smtClean="0"/>
              <a:t>Economic classification</a:t>
            </a:r>
          </a:p>
          <a:p>
            <a:pPr lvl="1"/>
            <a:r>
              <a:rPr lang="en-GB" dirty="0" smtClean="0"/>
              <a:t>capital </a:t>
            </a:r>
            <a:r>
              <a:rPr lang="en-GB" dirty="0"/>
              <a:t>v recurrent</a:t>
            </a:r>
          </a:p>
          <a:p>
            <a:r>
              <a:rPr lang="en-GB" dirty="0"/>
              <a:t>Common code, or “</a:t>
            </a:r>
            <a:r>
              <a:rPr lang="en-GB" dirty="0" smtClean="0"/>
              <a:t>Spine”</a:t>
            </a:r>
          </a:p>
          <a:p>
            <a:pPr lvl="1"/>
            <a:r>
              <a:rPr lang="en-GB" dirty="0" smtClean="0"/>
              <a:t>match </a:t>
            </a:r>
            <a:r>
              <a:rPr lang="en-GB" dirty="0"/>
              <a:t>donor projects against partner country budget </a:t>
            </a:r>
            <a:r>
              <a:rPr lang="en-GB" dirty="0" smtClean="0"/>
              <a:t>codes</a:t>
            </a:r>
            <a:endParaRPr lang="en-GB" dirty="0"/>
          </a:p>
        </p:txBody>
      </p:sp>
    </p:spTree>
    <p:extLst>
      <p:ext uri="{BB962C8B-B14F-4D97-AF65-F5344CB8AC3E}">
        <p14:creationId xmlns:p14="http://schemas.microsoft.com/office/powerpoint/2010/main" val="635532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smtClean="0">
                <a:latin typeface="Trebuchet MS" panose="020B0603020202020204" pitchFamily="34" charset="0"/>
                <a:cs typeface="Arial" panose="020B0604020202020204" pitchFamily="34" charset="0"/>
              </a:rPr>
              <a:t>Demand and need for budget ID</a:t>
            </a:r>
            <a:endParaRPr lang="en-GB" sz="2800" b="1" dirty="0">
              <a:latin typeface="Trebuchet MS" panose="020B0603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5069160"/>
          </a:xfrm>
        </p:spPr>
        <p:txBody>
          <a:bodyPr>
            <a:normAutofit/>
          </a:bodyPr>
          <a:lstStyle/>
          <a:p>
            <a:r>
              <a:rPr lang="en-GB" dirty="0" smtClean="0"/>
              <a:t>CABRI 2011 Position on Aid Transparency</a:t>
            </a:r>
          </a:p>
          <a:p>
            <a:r>
              <a:rPr lang="en-GB" dirty="0" smtClean="0"/>
              <a:t>2010 report – recommended common code</a:t>
            </a:r>
          </a:p>
          <a:p>
            <a:r>
              <a:rPr lang="en-GB" dirty="0" smtClean="0"/>
              <a:t>2012 report – successfully tested common code against 40 country budgets</a:t>
            </a:r>
          </a:p>
          <a:p>
            <a:pPr lvl="1"/>
            <a:r>
              <a:rPr lang="en-GB" dirty="0" smtClean="0"/>
              <a:t>Both reports also recommended economic classification</a:t>
            </a:r>
          </a:p>
          <a:p>
            <a:r>
              <a:rPr lang="en-GB" dirty="0" smtClean="0"/>
              <a:t>2012 – Budget ID approved, subject to piloting</a:t>
            </a:r>
          </a:p>
        </p:txBody>
      </p:sp>
    </p:spTree>
    <p:extLst>
      <p:ext uri="{BB962C8B-B14F-4D97-AF65-F5344CB8AC3E}">
        <p14:creationId xmlns:p14="http://schemas.microsoft.com/office/powerpoint/2010/main" val="3864378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a:latin typeface="Trebuchet MS" panose="020B0603020202020204" pitchFamily="34" charset="0"/>
                <a:cs typeface="Arial" panose="020B0604020202020204" pitchFamily="34" charset="0"/>
              </a:rPr>
              <a:t>Summary of progress </a:t>
            </a:r>
          </a:p>
        </p:txBody>
      </p:sp>
      <p:sp>
        <p:nvSpPr>
          <p:cNvPr id="3" name="Content Placeholder 2"/>
          <p:cNvSpPr>
            <a:spLocks noGrp="1"/>
          </p:cNvSpPr>
          <p:nvPr>
            <p:ph idx="1"/>
          </p:nvPr>
        </p:nvSpPr>
        <p:spPr/>
        <p:txBody>
          <a:bodyPr>
            <a:normAutofit/>
          </a:bodyPr>
          <a:lstStyle/>
          <a:p>
            <a:r>
              <a:rPr lang="en-GB" dirty="0" smtClean="0"/>
              <a:t>Piloting by </a:t>
            </a:r>
            <a:r>
              <a:rPr lang="en-GB" dirty="0"/>
              <a:t>donors in Canada, </a:t>
            </a:r>
            <a:r>
              <a:rPr lang="en-GB" dirty="0" smtClean="0"/>
              <a:t>Sweden, UK </a:t>
            </a:r>
            <a:endParaRPr lang="en-GB" dirty="0"/>
          </a:p>
          <a:p>
            <a:pPr lvl="1"/>
            <a:r>
              <a:rPr lang="en-GB" dirty="0"/>
              <a:t>Supported by </a:t>
            </a:r>
            <a:r>
              <a:rPr lang="en-GB" dirty="0" smtClean="0"/>
              <a:t>Publish What You Fund and the International Budget Partnership</a:t>
            </a:r>
            <a:endParaRPr lang="en-GB" dirty="0"/>
          </a:p>
          <a:p>
            <a:r>
              <a:rPr lang="en-GB" dirty="0" smtClean="0"/>
              <a:t>Engagement with Government </a:t>
            </a:r>
            <a:r>
              <a:rPr lang="en-GB" dirty="0"/>
              <a:t>of </a:t>
            </a:r>
            <a:r>
              <a:rPr lang="en-GB" dirty="0" smtClean="0"/>
              <a:t>Tanzania</a:t>
            </a:r>
          </a:p>
          <a:p>
            <a:r>
              <a:rPr lang="en-GB" dirty="0" smtClean="0"/>
              <a:t>Visualisations</a:t>
            </a:r>
            <a:endParaRPr lang="en-GB" dirty="0"/>
          </a:p>
        </p:txBody>
      </p:sp>
    </p:spTree>
    <p:extLst>
      <p:ext uri="{BB962C8B-B14F-4D97-AF65-F5344CB8AC3E}">
        <p14:creationId xmlns:p14="http://schemas.microsoft.com/office/powerpoint/2010/main" val="2501272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print"/>
          <a:srcRect l="7953"/>
          <a:stretch/>
        </p:blipFill>
        <p:spPr>
          <a:xfrm>
            <a:off x="-762000" y="-23889"/>
            <a:ext cx="9995306" cy="6881889"/>
          </a:xfrm>
          <a:prstGeom prst="rect">
            <a:avLst/>
          </a:prstGeom>
        </p:spPr>
      </p:pic>
      <p:sp>
        <p:nvSpPr>
          <p:cNvPr id="3" name="TextBox 2"/>
          <p:cNvSpPr txBox="1"/>
          <p:nvPr/>
        </p:nvSpPr>
        <p:spPr>
          <a:xfrm>
            <a:off x="683568" y="6309320"/>
            <a:ext cx="8280920" cy="338554"/>
          </a:xfrm>
          <a:prstGeom prst="rect">
            <a:avLst/>
          </a:prstGeom>
          <a:noFill/>
        </p:spPr>
        <p:txBody>
          <a:bodyPr wrap="square" rtlCol="0">
            <a:spAutoFit/>
          </a:bodyPr>
          <a:lstStyle/>
          <a:p>
            <a:pPr algn="r"/>
            <a:r>
              <a:rPr lang="en-GB" sz="1600" i="1" dirty="0">
                <a:hlinkClick r:id="rId5"/>
              </a:rPr>
              <a:t>http</a:t>
            </a:r>
            <a:r>
              <a:rPr lang="en-GB" sz="1600" i="1" dirty="0" smtClean="0">
                <a:hlinkClick r:id="rId5"/>
              </a:rPr>
              <a:t>://publishwhatyoufund.org/testarea/tz/</a:t>
            </a:r>
            <a:endParaRPr lang="en-GB" sz="1600" i="1" dirty="0"/>
          </a:p>
        </p:txBody>
      </p:sp>
    </p:spTree>
    <p:extLst>
      <p:ext uri="{BB962C8B-B14F-4D97-AF65-F5344CB8AC3E}">
        <p14:creationId xmlns:p14="http://schemas.microsoft.com/office/powerpoint/2010/main" val="22414563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print"/>
          <a:srcRect l="9562" r="374"/>
          <a:stretch/>
        </p:blipFill>
        <p:spPr>
          <a:xfrm>
            <a:off x="-38100" y="-28908"/>
            <a:ext cx="9182100" cy="6886908"/>
          </a:xfrm>
          <a:prstGeom prst="rect">
            <a:avLst/>
          </a:prstGeom>
        </p:spPr>
      </p:pic>
      <p:sp>
        <p:nvSpPr>
          <p:cNvPr id="5" name="TextBox 4"/>
          <p:cNvSpPr txBox="1"/>
          <p:nvPr/>
        </p:nvSpPr>
        <p:spPr>
          <a:xfrm>
            <a:off x="683568" y="6309320"/>
            <a:ext cx="8280920" cy="338554"/>
          </a:xfrm>
          <a:prstGeom prst="rect">
            <a:avLst/>
          </a:prstGeom>
          <a:noFill/>
        </p:spPr>
        <p:txBody>
          <a:bodyPr wrap="square" rtlCol="0">
            <a:spAutoFit/>
          </a:bodyPr>
          <a:lstStyle/>
          <a:p>
            <a:pPr algn="r"/>
            <a:r>
              <a:rPr lang="en-GB" sz="1600" i="1" dirty="0">
                <a:hlinkClick r:id="rId5"/>
              </a:rPr>
              <a:t>http</a:t>
            </a:r>
            <a:r>
              <a:rPr lang="en-GB" sz="1600" i="1" dirty="0" smtClean="0">
                <a:hlinkClick r:id="rId5"/>
              </a:rPr>
              <a:t>://publishwhatyoufund.org/testarea/tz/foreign.htm</a:t>
            </a:r>
            <a:endParaRPr lang="en-GB" sz="1600" i="1" dirty="0"/>
          </a:p>
        </p:txBody>
      </p:sp>
    </p:spTree>
    <p:extLst>
      <p:ext uri="{BB962C8B-B14F-4D97-AF65-F5344CB8AC3E}">
        <p14:creationId xmlns:p14="http://schemas.microsoft.com/office/powerpoint/2010/main" val="32056833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778098"/>
          </a:xfrm>
          <a:noFill/>
        </p:spPr>
        <p:txBody>
          <a:bodyPr vert="horz" lIns="91440" tIns="45720" rIns="91440" bIns="45720" rtlCol="0" anchor="ctr">
            <a:normAutofit fontScale="90000"/>
          </a:bodyPr>
          <a:lstStyle/>
          <a:p>
            <a:r>
              <a:rPr lang="en-GB" sz="2800" b="1" dirty="0" smtClean="0">
                <a:latin typeface="Trebuchet MS" panose="020B0603020202020204" pitchFamily="34" charset="0"/>
                <a:cs typeface="Arial" panose="020B0604020202020204" pitchFamily="34" charset="0"/>
              </a:rPr>
              <a:t>Mapping </a:t>
            </a:r>
            <a:r>
              <a:rPr lang="en-GB" sz="2800" b="1" dirty="0">
                <a:latin typeface="Trebuchet MS" panose="020B0603020202020204" pitchFamily="34" charset="0"/>
                <a:cs typeface="Arial" panose="020B0604020202020204" pitchFamily="34" charset="0"/>
              </a:rPr>
              <a:t>D</a:t>
            </a:r>
            <a:r>
              <a:rPr lang="en-GB" sz="2800" b="1" dirty="0" smtClean="0">
                <a:latin typeface="Trebuchet MS" panose="020B0603020202020204" pitchFamily="34" charset="0"/>
                <a:cs typeface="Arial" panose="020B0604020202020204" pitchFamily="34" charset="0"/>
              </a:rPr>
              <a:t>onors’ CRS Sectors against the Common Code</a:t>
            </a:r>
            <a:endParaRPr lang="en-GB" sz="2800" b="1" dirty="0">
              <a:latin typeface="Trebuchet MS" panose="020B0603020202020204" pitchFamily="34" charset="0"/>
              <a:cs typeface="Arial" panose="020B0604020202020204" pitchFamily="34" charset="0"/>
            </a:endParaRPr>
          </a:p>
        </p:txBody>
      </p:sp>
      <p:pic>
        <p:nvPicPr>
          <p:cNvPr id="4" name="Picture 3"/>
          <p:cNvPicPr>
            <a:picLocks noChangeAspect="1"/>
          </p:cNvPicPr>
          <p:nvPr/>
        </p:nvPicPr>
        <p:blipFill>
          <a:blip r:embed="rId4" cstate="print"/>
          <a:stretch>
            <a:fillRect/>
          </a:stretch>
        </p:blipFill>
        <p:spPr>
          <a:xfrm>
            <a:off x="0" y="1052736"/>
            <a:ext cx="9073864" cy="5496169"/>
          </a:xfrm>
          <a:prstGeom prst="rect">
            <a:avLst/>
          </a:prstGeom>
        </p:spPr>
      </p:pic>
      <p:sp>
        <p:nvSpPr>
          <p:cNvPr id="5" name="TextBox 4"/>
          <p:cNvSpPr txBox="1"/>
          <p:nvPr/>
        </p:nvSpPr>
        <p:spPr>
          <a:xfrm>
            <a:off x="683568" y="6402814"/>
            <a:ext cx="8280920" cy="338554"/>
          </a:xfrm>
          <a:prstGeom prst="rect">
            <a:avLst/>
          </a:prstGeom>
          <a:noFill/>
        </p:spPr>
        <p:txBody>
          <a:bodyPr wrap="square" rtlCol="0">
            <a:spAutoFit/>
          </a:bodyPr>
          <a:lstStyle/>
          <a:p>
            <a:pPr algn="r"/>
            <a:r>
              <a:rPr lang="en-GB" sz="1600" i="1" dirty="0">
                <a:hlinkClick r:id="rId5"/>
              </a:rPr>
              <a:t>http</a:t>
            </a:r>
            <a:r>
              <a:rPr lang="en-GB" sz="1600" i="1" dirty="0" smtClean="0">
                <a:hlinkClick r:id="rId5"/>
              </a:rPr>
              <a:t>://publishwhatyoufund.org/testarea/tz/mapping/donors-category.html</a:t>
            </a:r>
            <a:endParaRPr lang="en-GB" sz="1600" i="1" dirty="0"/>
          </a:p>
        </p:txBody>
      </p:sp>
    </p:spTree>
    <p:extLst>
      <p:ext uri="{BB962C8B-B14F-4D97-AF65-F5344CB8AC3E}">
        <p14:creationId xmlns:p14="http://schemas.microsoft.com/office/powerpoint/2010/main" val="29560271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stretch>
            <a:fillRect/>
          </a:stretch>
        </p:blipFill>
        <p:spPr>
          <a:xfrm>
            <a:off x="-6468" y="188640"/>
            <a:ext cx="9150468" cy="6557253"/>
          </a:xfrm>
          <a:prstGeom prst="rect">
            <a:avLst/>
          </a:prstGeom>
        </p:spPr>
      </p:pic>
      <p:sp>
        <p:nvSpPr>
          <p:cNvPr id="4" name="TextBox 3"/>
          <p:cNvSpPr txBox="1"/>
          <p:nvPr/>
        </p:nvSpPr>
        <p:spPr>
          <a:xfrm>
            <a:off x="35496" y="6402814"/>
            <a:ext cx="8280920" cy="338554"/>
          </a:xfrm>
          <a:prstGeom prst="rect">
            <a:avLst/>
          </a:prstGeom>
          <a:noFill/>
        </p:spPr>
        <p:txBody>
          <a:bodyPr wrap="square" rtlCol="0">
            <a:spAutoFit/>
          </a:bodyPr>
          <a:lstStyle/>
          <a:p>
            <a:r>
              <a:rPr lang="en-GB" sz="1600" i="1" dirty="0">
                <a:hlinkClick r:id="rId5"/>
              </a:rPr>
              <a:t>http</a:t>
            </a:r>
            <a:r>
              <a:rPr lang="en-GB" sz="1600" i="1" dirty="0" smtClean="0">
                <a:hlinkClick r:id="rId5"/>
              </a:rPr>
              <a:t>://publishwhatyoufund.org/testarea/tz/mapping/donors-sector.html</a:t>
            </a:r>
            <a:r>
              <a:rPr lang="en-GB" sz="1600" i="1" dirty="0" smtClean="0"/>
              <a:t> </a:t>
            </a:r>
            <a:endParaRPr lang="en-GB" sz="1600" i="1" dirty="0"/>
          </a:p>
        </p:txBody>
      </p:sp>
    </p:spTree>
    <p:extLst>
      <p:ext uri="{BB962C8B-B14F-4D97-AF65-F5344CB8AC3E}">
        <p14:creationId xmlns:p14="http://schemas.microsoft.com/office/powerpoint/2010/main" val="24134155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stretch>
            <a:fillRect/>
          </a:stretch>
        </p:blipFill>
        <p:spPr>
          <a:xfrm>
            <a:off x="57150" y="1268760"/>
            <a:ext cx="9029700" cy="5172075"/>
          </a:xfrm>
          <a:prstGeom prst="rect">
            <a:avLst/>
          </a:prstGeom>
        </p:spPr>
      </p:pic>
      <p:sp>
        <p:nvSpPr>
          <p:cNvPr id="6" name="Title 1"/>
          <p:cNvSpPr>
            <a:spLocks noGrp="1"/>
          </p:cNvSpPr>
          <p:nvPr>
            <p:ph type="title"/>
          </p:nvPr>
        </p:nvSpPr>
        <p:spPr>
          <a:xfrm>
            <a:off x="457200" y="274638"/>
            <a:ext cx="8229600" cy="778098"/>
          </a:xfrm>
          <a:noFill/>
        </p:spPr>
        <p:txBody>
          <a:bodyPr vert="horz" lIns="91440" tIns="45720" rIns="91440" bIns="45720" rtlCol="0" anchor="ctr">
            <a:normAutofit/>
          </a:bodyPr>
          <a:lstStyle/>
          <a:p>
            <a:r>
              <a:rPr lang="en-GB" sz="2800" b="1" dirty="0" smtClean="0">
                <a:latin typeface="Trebuchet MS" panose="020B0603020202020204" pitchFamily="34" charset="0"/>
                <a:cs typeface="Arial" panose="020B0604020202020204" pitchFamily="34" charset="0"/>
              </a:rPr>
              <a:t>Automatic mapping: only partially successful</a:t>
            </a:r>
            <a:endParaRPr lang="en-GB" sz="2800" b="1" dirty="0">
              <a:latin typeface="Trebuchet MS" panose="020B0603020202020204" pitchFamily="34" charset="0"/>
              <a:cs typeface="Arial" panose="020B0604020202020204" pitchFamily="34" charset="0"/>
            </a:endParaRPr>
          </a:p>
        </p:txBody>
      </p:sp>
      <p:sp>
        <p:nvSpPr>
          <p:cNvPr id="4" name="TextBox 3"/>
          <p:cNvSpPr txBox="1"/>
          <p:nvPr/>
        </p:nvSpPr>
        <p:spPr>
          <a:xfrm>
            <a:off x="683568" y="6402814"/>
            <a:ext cx="8280920" cy="338554"/>
          </a:xfrm>
          <a:prstGeom prst="rect">
            <a:avLst/>
          </a:prstGeom>
          <a:noFill/>
        </p:spPr>
        <p:txBody>
          <a:bodyPr wrap="square" rtlCol="0">
            <a:spAutoFit/>
          </a:bodyPr>
          <a:lstStyle/>
          <a:p>
            <a:pPr algn="r"/>
            <a:r>
              <a:rPr lang="en-GB" sz="1600" i="1" dirty="0">
                <a:hlinkClick r:id="rId5"/>
              </a:rPr>
              <a:t>http</a:t>
            </a:r>
            <a:r>
              <a:rPr lang="en-GB" sz="1600" i="1" dirty="0" smtClean="0">
                <a:hlinkClick r:id="rId5"/>
              </a:rPr>
              <a:t>://publishwhatyoufund.org/testarea/tz/mapping/donors-spine.html</a:t>
            </a:r>
            <a:endParaRPr lang="en-GB" sz="1600" i="1" dirty="0"/>
          </a:p>
        </p:txBody>
      </p:sp>
    </p:spTree>
    <p:extLst>
      <p:ext uri="{BB962C8B-B14F-4D97-AF65-F5344CB8AC3E}">
        <p14:creationId xmlns:p14="http://schemas.microsoft.com/office/powerpoint/2010/main" val="20882280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a:latin typeface="Trebuchet MS" panose="020B0603020202020204" pitchFamily="34" charset="0"/>
                <a:cs typeface="Arial" panose="020B0604020202020204" pitchFamily="34" charset="0"/>
              </a:rPr>
              <a:t>Conclusions on the common code</a:t>
            </a:r>
          </a:p>
        </p:txBody>
      </p:sp>
      <p:sp>
        <p:nvSpPr>
          <p:cNvPr id="3" name="Content Placeholder 2"/>
          <p:cNvSpPr>
            <a:spLocks noGrp="1"/>
          </p:cNvSpPr>
          <p:nvPr>
            <p:ph idx="1"/>
          </p:nvPr>
        </p:nvSpPr>
        <p:spPr>
          <a:xfrm>
            <a:off x="457200" y="1600200"/>
            <a:ext cx="8229600" cy="4997152"/>
          </a:xfrm>
        </p:spPr>
        <p:txBody>
          <a:bodyPr>
            <a:normAutofit/>
          </a:bodyPr>
          <a:lstStyle/>
          <a:p>
            <a:r>
              <a:rPr lang="en-GB" dirty="0" smtClean="0"/>
              <a:t>Automated mapping, using CRS codes:</a:t>
            </a:r>
          </a:p>
          <a:p>
            <a:pPr lvl="1"/>
            <a:r>
              <a:rPr lang="en-GB" dirty="0" smtClean="0"/>
              <a:t>Using more than 1 CRS sector code helps (rather than, e.g. “</a:t>
            </a:r>
            <a:r>
              <a:rPr lang="en-GB" dirty="0" err="1" smtClean="0"/>
              <a:t>Multisector</a:t>
            </a:r>
            <a:r>
              <a:rPr lang="en-GB" dirty="0" smtClean="0"/>
              <a:t> aid”)</a:t>
            </a:r>
          </a:p>
          <a:p>
            <a:pPr lvl="1"/>
            <a:r>
              <a:rPr lang="en-GB" dirty="0" smtClean="0"/>
              <a:t>Add “flags” to recommend additional validation</a:t>
            </a:r>
          </a:p>
          <a:p>
            <a:r>
              <a:rPr lang="en-GB" dirty="0" smtClean="0"/>
              <a:t>For the last 30%, more specific coding is needed</a:t>
            </a:r>
          </a:p>
          <a:p>
            <a:pPr lvl="1"/>
            <a:r>
              <a:rPr lang="en-GB" dirty="0" smtClean="0"/>
              <a:t>For new projects, </a:t>
            </a:r>
            <a:r>
              <a:rPr lang="en-GB" altLang="en-US" dirty="0" smtClean="0"/>
              <a:t>donors </a:t>
            </a:r>
            <a:r>
              <a:rPr lang="en-GB" altLang="en-US" dirty="0"/>
              <a:t>should consider scope to add additional fields to project management systems to identify common code(s)</a:t>
            </a:r>
            <a:endParaRPr lang="en-GB" dirty="0"/>
          </a:p>
        </p:txBody>
      </p:sp>
    </p:spTree>
    <p:extLst>
      <p:ext uri="{BB962C8B-B14F-4D97-AF65-F5344CB8AC3E}">
        <p14:creationId xmlns:p14="http://schemas.microsoft.com/office/powerpoint/2010/main" val="28230462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srcRect t="11231"/>
          <a:stretch/>
        </p:blipFill>
        <p:spPr>
          <a:xfrm>
            <a:off x="66675" y="1321296"/>
            <a:ext cx="9010650" cy="5276056"/>
          </a:xfrm>
          <a:prstGeom prst="rect">
            <a:avLst/>
          </a:prstGeom>
        </p:spPr>
      </p:pic>
      <p:sp>
        <p:nvSpPr>
          <p:cNvPr id="5" name="Title 1"/>
          <p:cNvSpPr>
            <a:spLocks noGrp="1"/>
          </p:cNvSpPr>
          <p:nvPr>
            <p:ph type="title"/>
          </p:nvPr>
        </p:nvSpPr>
        <p:spPr>
          <a:xfrm>
            <a:off x="457200" y="274638"/>
            <a:ext cx="8229600" cy="778098"/>
          </a:xfrm>
          <a:noFill/>
        </p:spPr>
        <p:txBody>
          <a:bodyPr vert="horz" lIns="91440" tIns="45720" rIns="91440" bIns="45720" rtlCol="0" anchor="ctr">
            <a:normAutofit/>
          </a:bodyPr>
          <a:lstStyle/>
          <a:p>
            <a:r>
              <a:rPr lang="en-GB" sz="2800" b="1" dirty="0" smtClean="0">
                <a:latin typeface="Trebuchet MS" panose="020B0603020202020204" pitchFamily="34" charset="0"/>
                <a:cs typeface="Arial" panose="020B0604020202020204" pitchFamily="34" charset="0"/>
              </a:rPr>
              <a:t>DFATD projects and economic classification</a:t>
            </a:r>
            <a:endParaRPr lang="en-GB" sz="2800" b="1" dirty="0">
              <a:latin typeface="Trebuchet MS" panose="020B0603020202020204" pitchFamily="34" charset="0"/>
              <a:cs typeface="Arial" panose="020B0604020202020204" pitchFamily="34" charset="0"/>
            </a:endParaRPr>
          </a:p>
        </p:txBody>
      </p:sp>
      <p:sp>
        <p:nvSpPr>
          <p:cNvPr id="6" name="TextBox 5"/>
          <p:cNvSpPr txBox="1"/>
          <p:nvPr/>
        </p:nvSpPr>
        <p:spPr>
          <a:xfrm>
            <a:off x="683568" y="6402814"/>
            <a:ext cx="8280920" cy="338554"/>
          </a:xfrm>
          <a:prstGeom prst="rect">
            <a:avLst/>
          </a:prstGeom>
          <a:noFill/>
        </p:spPr>
        <p:txBody>
          <a:bodyPr wrap="square" rtlCol="0">
            <a:spAutoFit/>
          </a:bodyPr>
          <a:lstStyle/>
          <a:p>
            <a:pPr algn="r"/>
            <a:r>
              <a:rPr lang="en-GB" sz="1600" i="1" dirty="0">
                <a:hlinkClick r:id="rId4"/>
              </a:rPr>
              <a:t>http</a:t>
            </a:r>
            <a:r>
              <a:rPr lang="en-GB" sz="1600" i="1" dirty="0" smtClean="0">
                <a:hlinkClick r:id="rId4"/>
              </a:rPr>
              <a:t>://publishwhatyoufund.org/testarea/tz/mapping/dfatd-economic.html</a:t>
            </a:r>
            <a:endParaRPr lang="en-GB" sz="1600" i="1" dirty="0"/>
          </a:p>
        </p:txBody>
      </p:sp>
    </p:spTree>
    <p:extLst>
      <p:ext uri="{BB962C8B-B14F-4D97-AF65-F5344CB8AC3E}">
        <p14:creationId xmlns:p14="http://schemas.microsoft.com/office/powerpoint/2010/main" val="701219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a:latin typeface="Trebuchet MS" panose="020B0603020202020204" pitchFamily="34" charset="0"/>
                <a:cs typeface="Arial" panose="020B0604020202020204" pitchFamily="34" charset="0"/>
              </a:rPr>
              <a:t>Conclusions on the economic classification</a:t>
            </a:r>
          </a:p>
        </p:txBody>
      </p:sp>
      <p:sp>
        <p:nvSpPr>
          <p:cNvPr id="3" name="Content Placeholder 2"/>
          <p:cNvSpPr>
            <a:spLocks noGrp="1"/>
          </p:cNvSpPr>
          <p:nvPr>
            <p:ph idx="1"/>
          </p:nvPr>
        </p:nvSpPr>
        <p:spPr>
          <a:xfrm>
            <a:off x="457200" y="1600200"/>
            <a:ext cx="8229600" cy="5069160"/>
          </a:xfrm>
        </p:spPr>
        <p:txBody>
          <a:bodyPr>
            <a:normAutofit/>
          </a:bodyPr>
          <a:lstStyle/>
          <a:p>
            <a:r>
              <a:rPr lang="en-GB" altLang="en-US" dirty="0" smtClean="0"/>
              <a:t>Need guidance to ensure consistent classification of capital expenditure </a:t>
            </a:r>
            <a:endParaRPr lang="en-GB" dirty="0" smtClean="0"/>
          </a:p>
          <a:p>
            <a:r>
              <a:rPr lang="en-GB" dirty="0" smtClean="0"/>
              <a:t>Not possible to generate economic classification from existing published data</a:t>
            </a:r>
          </a:p>
          <a:p>
            <a:r>
              <a:rPr lang="en-GB" dirty="0" smtClean="0"/>
              <a:t>Explored creative ways of generating this data from other internal data</a:t>
            </a:r>
          </a:p>
          <a:p>
            <a:r>
              <a:rPr lang="en-GB" dirty="0" smtClean="0"/>
              <a:t>Probably need to collect data at source</a:t>
            </a:r>
          </a:p>
          <a:p>
            <a:pPr lvl="1"/>
            <a:r>
              <a:rPr lang="en-GB" altLang="en-US" dirty="0" smtClean="0"/>
              <a:t>potential </a:t>
            </a:r>
            <a:r>
              <a:rPr lang="en-GB" altLang="en-US" dirty="0"/>
              <a:t>systems developments may be needed by some </a:t>
            </a:r>
            <a:r>
              <a:rPr lang="en-GB" altLang="en-US" dirty="0" smtClean="0"/>
              <a:t>donors</a:t>
            </a:r>
            <a:endParaRPr lang="en-GB" altLang="en-US" dirty="0"/>
          </a:p>
        </p:txBody>
      </p:sp>
    </p:spTree>
    <p:extLst>
      <p:ext uri="{BB962C8B-B14F-4D97-AF65-F5344CB8AC3E}">
        <p14:creationId xmlns:p14="http://schemas.microsoft.com/office/powerpoint/2010/main" val="3644750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lIns="91440" tIns="45720" rIns="91440" bIns="45720" rtlCol="0" anchor="ctr">
            <a:normAutofit/>
          </a:bodyPr>
          <a:lstStyle/>
          <a:p>
            <a:r>
              <a:rPr lang="en-GB" sz="2800" b="1" dirty="0" smtClean="0">
                <a:latin typeface="Trebuchet MS" panose="020B0603020202020204" pitchFamily="34" charset="0"/>
                <a:cs typeface="Arial" panose="020B0604020202020204" pitchFamily="34" charset="0"/>
              </a:rPr>
              <a:t>Next steps and discussion</a:t>
            </a:r>
            <a:endParaRPr lang="en-GB" sz="2800" b="1" dirty="0">
              <a:latin typeface="Trebuchet MS" panose="020B0603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5069160"/>
          </a:xfrm>
        </p:spPr>
        <p:txBody>
          <a:bodyPr>
            <a:normAutofit/>
          </a:bodyPr>
          <a:lstStyle/>
          <a:p>
            <a:r>
              <a:rPr lang="en-GB" altLang="en-US" dirty="0" smtClean="0"/>
              <a:t>Report back to IATI Steering Committee</a:t>
            </a:r>
          </a:p>
          <a:p>
            <a:r>
              <a:rPr lang="en-GB" altLang="en-US" dirty="0" smtClean="0"/>
              <a:t>Discussion:</a:t>
            </a:r>
          </a:p>
          <a:p>
            <a:pPr lvl="1"/>
            <a:r>
              <a:rPr lang="en-GB" altLang="en-US" dirty="0"/>
              <a:t>w</a:t>
            </a:r>
            <a:r>
              <a:rPr lang="en-GB" altLang="en-US" dirty="0" smtClean="0"/>
              <a:t>hat additional work is needed</a:t>
            </a:r>
          </a:p>
          <a:p>
            <a:pPr lvl="1"/>
            <a:r>
              <a:rPr lang="en-GB" altLang="en-US" dirty="0" smtClean="0"/>
              <a:t>country-level case study of integration </a:t>
            </a:r>
          </a:p>
          <a:p>
            <a:pPr lvl="2"/>
            <a:r>
              <a:rPr lang="en-GB" altLang="en-US" dirty="0" smtClean="0"/>
              <a:t>technical issues</a:t>
            </a:r>
          </a:p>
          <a:p>
            <a:pPr lvl="2"/>
            <a:r>
              <a:rPr lang="en-GB" altLang="en-US" dirty="0"/>
              <a:t>p</a:t>
            </a:r>
            <a:r>
              <a:rPr lang="en-GB" altLang="en-US" dirty="0" smtClean="0"/>
              <a:t>rocess issues</a:t>
            </a:r>
          </a:p>
          <a:p>
            <a:pPr lvl="1"/>
            <a:r>
              <a:rPr lang="en-GB" altLang="en-US" dirty="0" smtClean="0"/>
              <a:t>understanding, use and quality of data at country level</a:t>
            </a:r>
          </a:p>
          <a:p>
            <a:pPr lvl="1"/>
            <a:r>
              <a:rPr lang="en-GB" altLang="en-US" dirty="0" smtClean="0"/>
              <a:t>timelines</a:t>
            </a:r>
          </a:p>
        </p:txBody>
      </p:sp>
    </p:spTree>
    <p:extLst>
      <p:ext uri="{BB962C8B-B14F-4D97-AF65-F5344CB8AC3E}">
        <p14:creationId xmlns:p14="http://schemas.microsoft.com/office/powerpoint/2010/main" val="22029325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47" y="908719"/>
            <a:ext cx="9129905" cy="5040561"/>
          </a:xfrm>
          <a:prstGeom prst="rect">
            <a:avLst/>
          </a:prstGeom>
        </p:spPr>
      </p:pic>
      <p:sp>
        <p:nvSpPr>
          <p:cNvPr id="6" name="Title 1"/>
          <p:cNvSpPr txBox="1">
            <a:spLocks/>
          </p:cNvSpPr>
          <p:nvPr/>
        </p:nvSpPr>
        <p:spPr>
          <a:xfrm>
            <a:off x="457200" y="274638"/>
            <a:ext cx="8229600" cy="778098"/>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smtClean="0">
                <a:latin typeface="Trebuchet MS" panose="020B0603020202020204" pitchFamily="34" charset="0"/>
                <a:cs typeface="Arial" panose="020B0604020202020204" pitchFamily="34" charset="0"/>
              </a:rPr>
              <a:t>Mapping from donors, to the Spine, to the budget</a:t>
            </a:r>
            <a:endParaRPr lang="en-GB" sz="2800" b="1" dirty="0">
              <a:latin typeface="Trebuchet MS" panose="020B0603020202020204" pitchFamily="34" charset="0"/>
              <a:cs typeface="Arial" panose="020B0604020202020204" pitchFamily="34" charset="0"/>
            </a:endParaRPr>
          </a:p>
        </p:txBody>
      </p:sp>
      <p:sp>
        <p:nvSpPr>
          <p:cNvPr id="7" name="TextBox 6"/>
          <p:cNvSpPr txBox="1"/>
          <p:nvPr/>
        </p:nvSpPr>
        <p:spPr>
          <a:xfrm>
            <a:off x="683568" y="6402814"/>
            <a:ext cx="8280920" cy="338554"/>
          </a:xfrm>
          <a:prstGeom prst="rect">
            <a:avLst/>
          </a:prstGeom>
          <a:noFill/>
        </p:spPr>
        <p:txBody>
          <a:bodyPr wrap="square" rtlCol="0">
            <a:spAutoFit/>
          </a:bodyPr>
          <a:lstStyle/>
          <a:p>
            <a:pPr algn="r"/>
            <a:r>
              <a:rPr lang="en-GB" sz="1600" i="1" dirty="0">
                <a:hlinkClick r:id="rId3"/>
              </a:rPr>
              <a:t>http</a:t>
            </a:r>
            <a:r>
              <a:rPr lang="en-GB" sz="1600" i="1" dirty="0" smtClean="0">
                <a:hlinkClick r:id="rId3"/>
              </a:rPr>
              <a:t>://publishwhatyoufund.org/testarea/tz/mapping/donor-spine-vote.html</a:t>
            </a:r>
            <a:endParaRPr lang="en-GB" sz="1600" i="1" dirty="0"/>
          </a:p>
        </p:txBody>
      </p:sp>
    </p:spTree>
    <p:extLst>
      <p:ext uri="{BB962C8B-B14F-4D97-AF65-F5344CB8AC3E}">
        <p14:creationId xmlns:p14="http://schemas.microsoft.com/office/powerpoint/2010/main" val="40022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1DCE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srcRect l="10208" t="5255"/>
          <a:stretch/>
        </p:blipFill>
        <p:spPr>
          <a:xfrm>
            <a:off x="-36512" y="-27384"/>
            <a:ext cx="8928992" cy="6912768"/>
          </a:xfrm>
          <a:prstGeom prst="rect">
            <a:avLst/>
          </a:prstGeom>
        </p:spPr>
      </p:pic>
      <p:pic>
        <p:nvPicPr>
          <p:cNvPr id="1026" name="Picture 2" descr="http://www.aidtransparency.net/wp-content/themes/aidtransparency/library/images/iati-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59" y="6172949"/>
            <a:ext cx="2562225" cy="66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7124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9105</TotalTime>
  <Words>1104</Words>
  <Application>Microsoft Office PowerPoint</Application>
  <PresentationFormat>On-screen Show (4:3)</PresentationFormat>
  <Paragraphs>101</Paragraphs>
  <Slides>15</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Trebuchet MS</vt:lpstr>
      <vt:lpstr>Office Theme</vt:lpstr>
      <vt:lpstr>Aligning aid with partner country budgets Progress update, January 2014</vt:lpstr>
      <vt:lpstr>What is the budget identifier?</vt:lpstr>
      <vt:lpstr>Demand and need for budget ID</vt:lpstr>
      <vt:lpstr>Summary of progress </vt:lpstr>
      <vt:lpstr>PowerPoint Presentation</vt:lpstr>
      <vt:lpstr>PowerPoint Presentation</vt:lpstr>
      <vt:lpstr>Mapping Donors’ CRS Sectors against the Common Code</vt:lpstr>
      <vt:lpstr>PowerPoint Presentation</vt:lpstr>
      <vt:lpstr>Automatic mapping: only partially successful</vt:lpstr>
      <vt:lpstr>Conclusions on the common code</vt:lpstr>
      <vt:lpstr>DFATD projects and economic classification</vt:lpstr>
      <vt:lpstr>Conclusions on the economic classification</vt:lpstr>
      <vt:lpstr>Next steps and discussion</vt:lpstr>
      <vt:lpstr>PowerPoint Presentation</vt:lpstr>
      <vt:lpstr>PowerPoint Presentation</vt:lpstr>
    </vt:vector>
  </TitlesOfParts>
  <Company>DFID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Aligning and integrating IATI data with  partner country budgets</dc:title>
  <dc:creator>Denise Patrick</dc:creator>
  <cp:lastModifiedBy>Mark Brough</cp:lastModifiedBy>
  <cp:revision>44</cp:revision>
  <dcterms:created xsi:type="dcterms:W3CDTF">2014-01-23T08:27:06Z</dcterms:created>
  <dcterms:modified xsi:type="dcterms:W3CDTF">2014-02-04T18:32:18Z</dcterms:modified>
</cp:coreProperties>
</file>