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319" r:id="rId3"/>
    <p:sldId id="323" r:id="rId4"/>
    <p:sldId id="259" r:id="rId5"/>
    <p:sldId id="324" r:id="rId6"/>
    <p:sldId id="274" r:id="rId7"/>
    <p:sldId id="275" r:id="rId8"/>
    <p:sldId id="326" r:id="rId9"/>
    <p:sldId id="327" r:id="rId10"/>
    <p:sldId id="328" r:id="rId11"/>
    <p:sldId id="281" r:id="rId12"/>
    <p:sldId id="307" r:id="rId13"/>
    <p:sldId id="325" r:id="rId14"/>
    <p:sldId id="311" r:id="rId15"/>
    <p:sldId id="322" r:id="rId1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5D9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26" autoAdjust="0"/>
    <p:restoredTop sz="53977" autoAdjust="0"/>
  </p:normalViewPr>
  <p:slideViewPr>
    <p:cSldViewPr>
      <p:cViewPr>
        <p:scale>
          <a:sx n="60" d="100"/>
          <a:sy n="60" d="100"/>
        </p:scale>
        <p:origin x="-2424" y="-8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946" y="-114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3C866F-26C1-4D08-8DD6-425436E1524D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518F792-D6CE-4AE2-8192-0586F3A6D4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4499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1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dirty="0" smtClean="0"/>
          </a:p>
          <a:p>
            <a:pPr>
              <a:buFontTx/>
              <a:buChar char="-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36861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7697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39652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Tx/>
              <a:buNone/>
            </a:pPr>
            <a:endParaRPr lang="en-GB" sz="13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8F792-D6CE-4AE2-8192-0586F3A6D442}" type="slidenum">
              <a:rPr lang="en-GB" smtClean="0"/>
              <a:pPr/>
              <a:t>15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D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B1CE3-A27F-4BAF-8002-B6B5D7414B6E}" type="datetimeFigureOut">
              <a:rPr lang="en-GB" smtClean="0"/>
              <a:pPr/>
              <a:t>29/04/2014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3F81-48D9-424C-8260-5F8604041E1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ublishwhatyoufund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shwhatyoufund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ti.publishwhatyoufund.org/major-donor/united-stat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iatiregistry.org/" TargetMode="External"/><Relationship Id="rId3" Type="http://schemas.openxmlformats.org/officeDocument/2006/relationships/notesSlide" Target="../notesSlides/notesSlide6.xml"/><Relationship Id="rId7" Type="http://schemas.openxmlformats.org/officeDocument/2006/relationships/hyperlink" Target="http://iatistandard.org/" TargetMode="Externa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www.aidtransparency.ne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atiregistry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-portal.org/ctrack.html?country=TZ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-portal.org/ctrack.html?country=TZ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dview.net/filter/SectorCategor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publishwhatyoufund.org/uganda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evtracker.dfid.gov.uk/projects/GB-1-202035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vtracker.dfid.gov.uk/projects/GB-1-202035/partner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eignassistance.gov/web/default.asp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962075"/>
            <a:ext cx="2736304" cy="76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55576" y="13407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Transparency and </a:t>
            </a:r>
            <a:r>
              <a:rPr lang="en-GB" sz="4400" dirty="0" smtClean="0">
                <a:solidFill>
                  <a:schemeClr val="bg1"/>
                </a:solidFill>
              </a:rPr>
              <a:t>U.S</a:t>
            </a:r>
            <a:r>
              <a:rPr lang="en-GB" sz="4400" dirty="0">
                <a:solidFill>
                  <a:schemeClr val="bg1"/>
                </a:solidFill>
              </a:rPr>
              <a:t>. </a:t>
            </a:r>
            <a:r>
              <a:rPr lang="en-GB" sz="4400" dirty="0" smtClean="0">
                <a:solidFill>
                  <a:schemeClr val="bg1"/>
                </a:solidFill>
              </a:rPr>
              <a:t>Aid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what, the how and why now?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27584" y="335699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Sally Paxton,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Publish</a:t>
            </a:r>
            <a:r>
              <a:rPr kumimoji="0" lang="en-GB" sz="3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What You Fund U.S. </a:t>
            </a:r>
            <a:r>
              <a:rPr kumimoji="0" lang="en-GB" sz="3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Representative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  <a:hlinkClick r:id="rId4"/>
              </a:rPr>
              <a:t>www.publishwhatyoufund.org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962075"/>
            <a:ext cx="2736304" cy="76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55576" y="332657"/>
            <a:ext cx="7772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What’s the issue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2060848"/>
            <a:ext cx="7560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3600" dirty="0" smtClean="0">
                <a:solidFill>
                  <a:schemeClr val="bg1"/>
                </a:solidFill>
              </a:rPr>
              <a:t>Lack of reliable information</a:t>
            </a:r>
          </a:p>
          <a:p>
            <a:pPr marL="342900" indent="-342900">
              <a:buFont typeface="Arial"/>
              <a:buChar char="•"/>
            </a:pPr>
            <a:r>
              <a:rPr lang="en-GB" sz="3600" dirty="0" smtClean="0">
                <a:solidFill>
                  <a:schemeClr val="bg1"/>
                </a:solidFill>
              </a:rPr>
              <a:t>Difficult to make informed decisions</a:t>
            </a:r>
          </a:p>
          <a:p>
            <a:pPr marL="342900" indent="-342900">
              <a:buFont typeface="Arial"/>
              <a:buChar char="•"/>
            </a:pPr>
            <a:r>
              <a:rPr lang="en-GB" sz="3600" dirty="0" smtClean="0">
                <a:solidFill>
                  <a:schemeClr val="bg1"/>
                </a:solidFill>
              </a:rPr>
              <a:t>Affects all stakeholders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962075"/>
            <a:ext cx="2736304" cy="76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55576" y="332657"/>
            <a:ext cx="7772400" cy="1008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What’s the goal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412776"/>
            <a:ext cx="7776864" cy="545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Information that is: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Timely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Comprehensive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Comparable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Accessible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r>
              <a:rPr lang="en-GB" sz="2800" dirty="0" smtClean="0">
                <a:solidFill>
                  <a:schemeClr val="bg1"/>
                </a:solidFill>
              </a:rPr>
              <a:t>Leads to decisions that allow for better: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Management 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Donor coordination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Planning – both donors and recipients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Accountability</a:t>
            </a:r>
          </a:p>
          <a:p>
            <a:endParaRPr lang="en-GB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GB" sz="2400" dirty="0" smtClean="0">
              <a:solidFill>
                <a:schemeClr val="bg1"/>
              </a:solidFill>
            </a:endParaRPr>
          </a:p>
          <a:p>
            <a:r>
              <a:rPr lang="en-GB" sz="2400" dirty="0" smtClean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92156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9628" y="0"/>
            <a:ext cx="94032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3656" r="14499" b="3524"/>
          <a:stretch>
            <a:fillRect/>
          </a:stretch>
        </p:blipFill>
        <p:spPr bwMode="auto">
          <a:xfrm>
            <a:off x="-92387" y="1"/>
            <a:ext cx="9328775" cy="70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775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4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9692" y="258877"/>
            <a:ext cx="5544617" cy="179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02990" y="2348880"/>
            <a:ext cx="553802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hlinkClick r:id="rId7"/>
          </p:cNvPr>
          <p:cNvSpPr txBox="1"/>
          <p:nvPr/>
        </p:nvSpPr>
        <p:spPr>
          <a:xfrm>
            <a:off x="1835696" y="494116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IATI STANDARD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hlinkClick r:id="rId8"/>
          </p:cNvPr>
          <p:cNvSpPr txBox="1"/>
          <p:nvPr/>
        </p:nvSpPr>
        <p:spPr>
          <a:xfrm>
            <a:off x="4644008" y="494116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IATI REGISTRY</a:t>
            </a:r>
            <a:endParaRPr lang="en-GB" sz="2400" b="1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t\Dropbox\Screenshots\iati-registry-frontpage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2672" r="12672"/>
          <a:stretch>
            <a:fillRect/>
          </a:stretch>
        </p:blipFill>
        <p:spPr bwMode="auto">
          <a:xfrm>
            <a:off x="0" y="0"/>
            <a:ext cx="9144000" cy="6888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 descr="C:\Users\Cat\Dropbox\Screenshots\dportal-tz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1666" r="13342"/>
          <a:stretch>
            <a:fillRect/>
          </a:stretch>
        </p:blipFill>
        <p:spPr bwMode="auto">
          <a:xfrm>
            <a:off x="0" y="2"/>
            <a:ext cx="9144000" cy="6857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 descr="C:\Users\Cat\Dropbox\Screenshots\dportal-tz-projects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6038" r="18759"/>
          <a:stretch>
            <a:fillRect/>
          </a:stretch>
        </p:blipFill>
        <p:spPr bwMode="auto">
          <a:xfrm>
            <a:off x="-49569" y="0"/>
            <a:ext cx="9243138" cy="7973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at\Dropbox\Screenshots\aidview-sectors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24019" cy="695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6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10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33111" y="260648"/>
            <a:ext cx="271088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3140968"/>
            <a:ext cx="294872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2204864"/>
            <a:ext cx="798089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21124" y="517616"/>
            <a:ext cx="7331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C:\Users\Cat\Dropbox\Screenshots\dfid-devtracker-gpaf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6535" r="17027"/>
          <a:stretch>
            <a:fillRect/>
          </a:stretch>
        </p:blipFill>
        <p:spPr bwMode="auto">
          <a:xfrm>
            <a:off x="0" y="0"/>
            <a:ext cx="9144000" cy="77410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C:\Users\Cat\Dropbox\Screenshots\dfid-devtracker-gpaf-partners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6043" r="16535"/>
          <a:stretch>
            <a:fillRect/>
          </a:stretch>
        </p:blipFill>
        <p:spPr bwMode="auto">
          <a:xfrm>
            <a:off x="0" y="0"/>
            <a:ext cx="9144000" cy="76280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2448" r="11731"/>
          <a:stretch>
            <a:fillRect/>
          </a:stretch>
        </p:blipFill>
        <p:spPr bwMode="auto">
          <a:xfrm>
            <a:off x="-132472" y="0"/>
            <a:ext cx="9408945" cy="697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962075"/>
            <a:ext cx="2736304" cy="76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27584" y="188640"/>
            <a:ext cx="77724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</a:t>
            </a:r>
            <a:r>
              <a:rPr kumimoji="0" lang="en-GB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onclusions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268761"/>
            <a:ext cx="820891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 b="1" dirty="0" smtClean="0">
                <a:solidFill>
                  <a:schemeClr val="bg1"/>
                </a:solidFill>
              </a:rPr>
              <a:t>Publish once and use often</a:t>
            </a:r>
          </a:p>
          <a:p>
            <a:pPr marL="800100" lvl="1" indent="-342900">
              <a:buFont typeface="Courier New"/>
              <a:buChar char="o"/>
            </a:pPr>
            <a:r>
              <a:rPr lang="en-GB" sz="2400" dirty="0" smtClean="0">
                <a:solidFill>
                  <a:schemeClr val="bg1"/>
                </a:solidFill>
              </a:rPr>
              <a:t>US IATI data can </a:t>
            </a:r>
            <a:r>
              <a:rPr lang="en-GB" sz="2400" dirty="0" err="1" smtClean="0">
                <a:solidFill>
                  <a:schemeClr val="bg1"/>
                </a:solidFill>
              </a:rPr>
              <a:t>fulfill</a:t>
            </a:r>
            <a:r>
              <a:rPr lang="en-GB" sz="2400" dirty="0" smtClean="0">
                <a:solidFill>
                  <a:schemeClr val="bg1"/>
                </a:solidFill>
              </a:rPr>
              <a:t> a multitude of obligations</a:t>
            </a:r>
          </a:p>
          <a:p>
            <a:pPr marL="342900" indent="-342900">
              <a:buFont typeface="Arial"/>
              <a:buChar char="•"/>
            </a:pPr>
            <a:endParaRPr lang="en-GB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 dirty="0" smtClean="0">
                <a:solidFill>
                  <a:schemeClr val="bg1"/>
                </a:solidFill>
              </a:rPr>
              <a:t>There is a demand by a number of stakeholders</a:t>
            </a:r>
          </a:p>
          <a:p>
            <a:pPr marL="800100" lvl="1" indent="-342900">
              <a:buFont typeface="Courier New"/>
              <a:buChar char="o"/>
            </a:pPr>
            <a:r>
              <a:rPr lang="en-GB" sz="2400" dirty="0" smtClean="0">
                <a:solidFill>
                  <a:schemeClr val="bg1"/>
                </a:solidFill>
              </a:rPr>
              <a:t>Recipient </a:t>
            </a:r>
            <a:r>
              <a:rPr lang="en-GB" sz="2400" dirty="0">
                <a:solidFill>
                  <a:schemeClr val="bg1"/>
                </a:solidFill>
              </a:rPr>
              <a:t>governments, </a:t>
            </a:r>
            <a:r>
              <a:rPr lang="en-GB" sz="2400" dirty="0" smtClean="0">
                <a:solidFill>
                  <a:schemeClr val="bg1"/>
                </a:solidFill>
              </a:rPr>
              <a:t>donor </a:t>
            </a:r>
            <a:r>
              <a:rPr lang="en-GB" sz="2400" dirty="0">
                <a:solidFill>
                  <a:schemeClr val="bg1"/>
                </a:solidFill>
              </a:rPr>
              <a:t>governments, </a:t>
            </a:r>
            <a:r>
              <a:rPr lang="en-GB" sz="2400" dirty="0" smtClean="0">
                <a:solidFill>
                  <a:schemeClr val="bg1"/>
                </a:solidFill>
              </a:rPr>
              <a:t>NGOs </a:t>
            </a:r>
            <a:r>
              <a:rPr lang="en-GB" sz="2400" dirty="0">
                <a:solidFill>
                  <a:schemeClr val="bg1"/>
                </a:solidFill>
              </a:rPr>
              <a:t>and </a:t>
            </a:r>
            <a:r>
              <a:rPr lang="en-GB" sz="2400" dirty="0" smtClean="0">
                <a:solidFill>
                  <a:schemeClr val="bg1"/>
                </a:solidFill>
              </a:rPr>
              <a:t>other users </a:t>
            </a:r>
            <a:r>
              <a:rPr lang="en-GB" sz="2400" dirty="0">
                <a:solidFill>
                  <a:schemeClr val="bg1"/>
                </a:solidFill>
              </a:rPr>
              <a:t>of aid data </a:t>
            </a:r>
            <a:endParaRPr lang="en-GB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GB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 dirty="0" smtClean="0">
                <a:solidFill>
                  <a:schemeClr val="bg1"/>
                </a:solidFill>
              </a:rPr>
              <a:t>The U.S. needs to accelerate progress to realize IATI potential</a:t>
            </a:r>
          </a:p>
          <a:p>
            <a:pPr marL="800100" lvl="1" indent="-342900">
              <a:buFont typeface="Courier New"/>
              <a:buChar char="o"/>
            </a:pPr>
            <a:r>
              <a:rPr lang="en-GB" sz="2400" dirty="0" smtClean="0">
                <a:solidFill>
                  <a:schemeClr val="bg1"/>
                </a:solidFill>
              </a:rPr>
              <a:t>Clock is ticking on 2015 commitment and US is behind</a:t>
            </a:r>
          </a:p>
          <a:p>
            <a:pPr marL="800100" lvl="1" indent="-342900">
              <a:buFont typeface="Courier New"/>
              <a:buChar char="o"/>
            </a:pPr>
            <a:r>
              <a:rPr lang="en-GB" sz="2400" dirty="0" smtClean="0">
                <a:solidFill>
                  <a:schemeClr val="bg1"/>
                </a:solidFill>
              </a:rPr>
              <a:t>It is in U.S. interests to produce high quality IATI data</a:t>
            </a:r>
          </a:p>
          <a:p>
            <a:pPr marL="342900" indent="-342900">
              <a:buFont typeface="Arial"/>
              <a:buChar char="•"/>
            </a:pPr>
            <a:endParaRPr lang="en-GB" sz="2400" dirty="0" smtClean="0">
              <a:solidFill>
                <a:schemeClr val="bg1"/>
              </a:solidFill>
            </a:endParaRPr>
          </a:p>
          <a:p>
            <a:endParaRPr lang="en-GB" sz="2400" dirty="0" smtClean="0">
              <a:solidFill>
                <a:schemeClr val="bg1"/>
              </a:solidFill>
            </a:endParaRP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WYF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15180</TotalTime>
  <Words>164</Words>
  <Application>Microsoft Office PowerPoint</Application>
  <PresentationFormat>On-screen Show (4:3)</PresentationFormat>
  <Paragraphs>54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PWYF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 Transparency Tracker</dc:title>
  <dc:creator>Fede</dc:creator>
  <cp:lastModifiedBy>Cat</cp:lastModifiedBy>
  <cp:revision>382</cp:revision>
  <dcterms:created xsi:type="dcterms:W3CDTF">2011-02-15T17:17:31Z</dcterms:created>
  <dcterms:modified xsi:type="dcterms:W3CDTF">2014-04-29T11:16:31Z</dcterms:modified>
</cp:coreProperties>
</file>