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9" r:id="rId4"/>
    <p:sldId id="258" r:id="rId5"/>
    <p:sldId id="296" r:id="rId6"/>
    <p:sldId id="260" r:id="rId7"/>
    <p:sldId id="275" r:id="rId8"/>
    <p:sldId id="295" r:id="rId9"/>
    <p:sldId id="294" r:id="rId10"/>
    <p:sldId id="271" r:id="rId11"/>
    <p:sldId id="287" r:id="rId12"/>
    <p:sldId id="286" r:id="rId13"/>
    <p:sldId id="285" r:id="rId14"/>
    <p:sldId id="283" r:id="rId15"/>
    <p:sldId id="284" r:id="rId16"/>
    <p:sldId id="279" r:id="rId17"/>
    <p:sldId id="281" r:id="rId18"/>
    <p:sldId id="262" r:id="rId19"/>
    <p:sldId id="263" r:id="rId20"/>
    <p:sldId id="264" r:id="rId21"/>
    <p:sldId id="273" r:id="rId22"/>
    <p:sldId id="297" r:id="rId23"/>
    <p:sldId id="272" r:id="rId24"/>
    <p:sldId id="274" r:id="rId25"/>
    <p:sldId id="278" r:id="rId26"/>
    <p:sldId id="266" r:id="rId27"/>
    <p:sldId id="291" r:id="rId28"/>
    <p:sldId id="288" r:id="rId29"/>
    <p:sldId id="289" r:id="rId30"/>
    <p:sldId id="290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18" autoAdjust="0"/>
    <p:restoredTop sz="87971" autoAdjust="0"/>
  </p:normalViewPr>
  <p:slideViewPr>
    <p:cSldViewPr>
      <p:cViewPr varScale="1">
        <p:scale>
          <a:sx n="64" d="100"/>
          <a:sy n="64" d="100"/>
        </p:scale>
        <p:origin x="-15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3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rin\Documents\Self%20employment\Development\Aid%20Transparency%20Index\Aid%20Transparency%20Assessment%20-%20chart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rin\Documents\Self%20employment\Development\Aid%20Transparency%20Index\Aid%20Transparency%20Assessment%20-%20chart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rin\Documents\Self%20employment\Development\Aid%20Transparency%20Index\Paris%20workshop\Above%20and%20below%20average%20chart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rin\Documents\Self%20employment\Development\Aid%20Transparency%20Index\Paris%20workshop\Above%20and%20below%20average%20charts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3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>
                <a:solidFill>
                  <a:schemeClr val="accent1"/>
                </a:solidFill>
              </a:rPr>
              <a:t>World Bank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'Donor hi-low charts'!$B$1</c:f>
              <c:strCache>
                <c:ptCount val="1"/>
                <c:pt idx="0">
                  <c:v>Score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/>
          </c:spPr>
          <c:dLbls>
            <c:numFmt formatCode="0.0%" sourceLinked="0"/>
            <c:showVal val="1"/>
          </c:dLbls>
          <c:cat>
            <c:strRef>
              <c:f>'Donor hi-low charts'!$A$2:$A$9</c:f>
              <c:strCache>
                <c:ptCount val="8"/>
                <c:pt idx="0">
                  <c:v>Overall </c:v>
                </c:pt>
                <c:pt idx="1">
                  <c:v>Participation in IATI</c:v>
                </c:pt>
                <c:pt idx="2">
                  <c:v>Reporting to CRS</c:v>
                </c:pt>
                <c:pt idx="3">
                  <c:v>FOIA</c:v>
                </c:pt>
                <c:pt idx="4">
                  <c:v>Aid reported on budget</c:v>
                </c:pt>
                <c:pt idx="5">
                  <c:v>Planning Transparency</c:v>
                </c:pt>
                <c:pt idx="6">
                  <c:v>Availability of specific info</c:v>
                </c:pt>
                <c:pt idx="7">
                  <c:v>CSO assess</c:v>
                </c:pt>
              </c:strCache>
            </c:strRef>
          </c:cat>
          <c:val>
            <c:numRef>
              <c:f>'[Aid Transparency Assessment - data.xlsx]7 Indicators'!$B$34:$I$34</c:f>
              <c:numCache>
                <c:formatCode>0.000</c:formatCode>
                <c:ptCount val="8"/>
                <c:pt idx="0">
                  <c:v>0.85413379581713456</c:v>
                </c:pt>
                <c:pt idx="1">
                  <c:v>0.8333333333333337</c:v>
                </c:pt>
                <c:pt idx="2">
                  <c:v>0.84933333333333361</c:v>
                </c:pt>
                <c:pt idx="3">
                  <c:v>1</c:v>
                </c:pt>
                <c:pt idx="4">
                  <c:v>0.71030253626470574</c:v>
                </c:pt>
                <c:pt idx="5">
                  <c:v>0.76543581814115014</c:v>
                </c:pt>
                <c:pt idx="6">
                  <c:v>1</c:v>
                </c:pt>
                <c:pt idx="7">
                  <c:v>0.80555599999999949</c:v>
                </c:pt>
              </c:numCache>
            </c:numRef>
          </c:val>
        </c:ser>
        <c:axId val="86394368"/>
        <c:axId val="93991680"/>
      </c:barChart>
      <c:stockChart>
        <c:ser>
          <c:idx val="1"/>
          <c:order val="1"/>
          <c:tx>
            <c:strRef>
              <c:f>'Donor hi-low charts'!$C$1</c:f>
              <c:strCache>
                <c:ptCount val="1"/>
                <c:pt idx="0">
                  <c:v>Maximum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'Donor hi-low charts'!$A$2:$A$9</c:f>
              <c:strCache>
                <c:ptCount val="8"/>
                <c:pt idx="0">
                  <c:v>Overall </c:v>
                </c:pt>
                <c:pt idx="1">
                  <c:v>Participation in IATI</c:v>
                </c:pt>
                <c:pt idx="2">
                  <c:v>Reporting to CRS</c:v>
                </c:pt>
                <c:pt idx="3">
                  <c:v>FOIA</c:v>
                </c:pt>
                <c:pt idx="4">
                  <c:v>Aid reported on budget</c:v>
                </c:pt>
                <c:pt idx="5">
                  <c:v>Planning Transparency</c:v>
                </c:pt>
                <c:pt idx="6">
                  <c:v>Availability of specific info</c:v>
                </c:pt>
                <c:pt idx="7">
                  <c:v>CSO assess</c:v>
                </c:pt>
              </c:strCache>
            </c:strRef>
          </c:cat>
          <c:val>
            <c:numRef>
              <c:f>'Donor hi-low charts'!$C$2:$C$9</c:f>
              <c:numCache>
                <c:formatCode>0.000</c:formatCode>
                <c:ptCount val="8"/>
                <c:pt idx="0">
                  <c:v>0.85413379581713456</c:v>
                </c:pt>
                <c:pt idx="1">
                  <c:v>1</c:v>
                </c:pt>
                <c:pt idx="2">
                  <c:v>0.98683033965642653</c:v>
                </c:pt>
                <c:pt idx="3">
                  <c:v>1</c:v>
                </c:pt>
                <c:pt idx="4">
                  <c:v>0.71030253626470574</c:v>
                </c:pt>
                <c:pt idx="5">
                  <c:v>0.78539742193210027</c:v>
                </c:pt>
                <c:pt idx="6">
                  <c:v>1</c:v>
                </c:pt>
                <c:pt idx="7">
                  <c:v>0.88888900000000026</c:v>
                </c:pt>
              </c:numCache>
            </c:numRef>
          </c:val>
        </c:ser>
        <c:ser>
          <c:idx val="2"/>
          <c:order val="2"/>
          <c:tx>
            <c:strRef>
              <c:f>'Donor hi-low charts'!$D$1</c:f>
              <c:strCache>
                <c:ptCount val="1"/>
                <c:pt idx="0">
                  <c:v>Minimum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'Donor hi-low charts'!$A$2:$A$9</c:f>
              <c:strCache>
                <c:ptCount val="8"/>
                <c:pt idx="0">
                  <c:v>Overall </c:v>
                </c:pt>
                <c:pt idx="1">
                  <c:v>Participation in IATI</c:v>
                </c:pt>
                <c:pt idx="2">
                  <c:v>Reporting to CRS</c:v>
                </c:pt>
                <c:pt idx="3">
                  <c:v>FOIA</c:v>
                </c:pt>
                <c:pt idx="4">
                  <c:v>Aid reported on budget</c:v>
                </c:pt>
                <c:pt idx="5">
                  <c:v>Planning Transparency</c:v>
                </c:pt>
                <c:pt idx="6">
                  <c:v>Availability of specific info</c:v>
                </c:pt>
                <c:pt idx="7">
                  <c:v>CSO assess</c:v>
                </c:pt>
              </c:strCache>
            </c:strRef>
          </c:cat>
          <c:val>
            <c:numRef>
              <c:f>'Donor hi-low charts'!$D$2:$D$9</c:f>
              <c:numCache>
                <c:formatCode>0.000</c:formatCode>
                <c:ptCount val="8"/>
                <c:pt idx="0">
                  <c:v>0.41937202573829846</c:v>
                </c:pt>
                <c:pt idx="1">
                  <c:v>0</c:v>
                </c:pt>
                <c:pt idx="2">
                  <c:v>0.48745831647106441</c:v>
                </c:pt>
                <c:pt idx="3">
                  <c:v>0</c:v>
                </c:pt>
                <c:pt idx="4">
                  <c:v>0.28468027926126316</c:v>
                </c:pt>
                <c:pt idx="5">
                  <c:v>0.39682951910756692</c:v>
                </c:pt>
                <c:pt idx="6">
                  <c:v>0.35974500000000004</c:v>
                </c:pt>
                <c:pt idx="7">
                  <c:v>0.38888900000000548</c:v>
                </c:pt>
              </c:numCache>
            </c:numRef>
          </c:val>
        </c:ser>
        <c:ser>
          <c:idx val="3"/>
          <c:order val="3"/>
          <c:tx>
            <c:strRef>
              <c:f>'Donor hi-low charts'!$E$1</c:f>
              <c:strCache>
                <c:ptCount val="1"/>
                <c:pt idx="0">
                  <c:v>Average</c:v>
                </c:pt>
              </c:strCache>
            </c:strRef>
          </c:tx>
          <c:spPr>
            <a:ln w="28575">
              <a:noFill/>
            </a:ln>
          </c:spPr>
          <c:marker>
            <c:symbol val="dash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'Donor hi-low charts'!$A$2:$A$9</c:f>
              <c:strCache>
                <c:ptCount val="8"/>
                <c:pt idx="0">
                  <c:v>Overall </c:v>
                </c:pt>
                <c:pt idx="1">
                  <c:v>Participation in IATI</c:v>
                </c:pt>
                <c:pt idx="2">
                  <c:v>Reporting to CRS</c:v>
                </c:pt>
                <c:pt idx="3">
                  <c:v>FOIA</c:v>
                </c:pt>
                <c:pt idx="4">
                  <c:v>Aid reported on budget</c:v>
                </c:pt>
                <c:pt idx="5">
                  <c:v>Planning Transparency</c:v>
                </c:pt>
                <c:pt idx="6">
                  <c:v>Availability of specific info</c:v>
                </c:pt>
                <c:pt idx="7">
                  <c:v>CSO assess</c:v>
                </c:pt>
              </c:strCache>
            </c:strRef>
          </c:cat>
          <c:val>
            <c:numRef>
              <c:f>'Donor hi-low charts'!$E$2:$E$9</c:f>
              <c:numCache>
                <c:formatCode>0.000</c:formatCode>
                <c:ptCount val="8"/>
                <c:pt idx="0">
                  <c:v>0.60791146342863844</c:v>
                </c:pt>
                <c:pt idx="1">
                  <c:v>0.44444444444444464</c:v>
                </c:pt>
                <c:pt idx="2">
                  <c:v>0.82362251894144722</c:v>
                </c:pt>
                <c:pt idx="3">
                  <c:v>0.80746198245614031</c:v>
                </c:pt>
                <c:pt idx="4">
                  <c:v>0.47660147069326381</c:v>
                </c:pt>
                <c:pt idx="5">
                  <c:v>0.62179343532638953</c:v>
                </c:pt>
                <c:pt idx="6">
                  <c:v>0.59800265217391324</c:v>
                </c:pt>
                <c:pt idx="7">
                  <c:v>0.62901434782608701</c:v>
                </c:pt>
              </c:numCache>
            </c:numRef>
          </c:val>
        </c:ser>
        <c:hiLowLines/>
        <c:axId val="93995008"/>
        <c:axId val="93993216"/>
      </c:stockChart>
      <c:catAx>
        <c:axId val="86394368"/>
        <c:scaling>
          <c:orientation val="minMax"/>
        </c:scaling>
        <c:axPos val="b"/>
        <c:majorTickMark val="none"/>
        <c:tickLblPos val="nextTo"/>
        <c:txPr>
          <a:bodyPr rot="0"/>
          <a:lstStyle/>
          <a:p>
            <a:pPr>
              <a:defRPr sz="800"/>
            </a:pPr>
            <a:endParaRPr lang="en-US"/>
          </a:p>
        </c:txPr>
        <c:crossAx val="93991680"/>
        <c:crosses val="autoZero"/>
        <c:auto val="1"/>
        <c:lblAlgn val="ctr"/>
        <c:lblOffset val="100"/>
      </c:catAx>
      <c:valAx>
        <c:axId val="93991680"/>
        <c:scaling>
          <c:orientation val="minMax"/>
          <c:max val="1"/>
        </c:scaling>
        <c:axPos val="l"/>
        <c:majorGridlines/>
        <c:numFmt formatCode="0%" sourceLinked="0"/>
        <c:majorTickMark val="none"/>
        <c:tickLblPos val="nextTo"/>
        <c:crossAx val="86394368"/>
        <c:crosses val="autoZero"/>
        <c:crossBetween val="between"/>
        <c:majorUnit val="0.2"/>
      </c:valAx>
      <c:valAx>
        <c:axId val="93993216"/>
        <c:scaling>
          <c:orientation val="minMax"/>
          <c:max val="1"/>
        </c:scaling>
        <c:delete val="1"/>
        <c:axPos val="r"/>
        <c:numFmt formatCode="0.000" sourceLinked="1"/>
        <c:tickLblPos val="none"/>
        <c:crossAx val="93995008"/>
        <c:crosses val="max"/>
        <c:crossBetween val="between"/>
      </c:valAx>
      <c:catAx>
        <c:axId val="93995008"/>
        <c:scaling>
          <c:orientation val="minMax"/>
        </c:scaling>
        <c:delete val="1"/>
        <c:axPos val="b"/>
        <c:tickLblPos val="none"/>
        <c:crossAx val="93993216"/>
        <c:crosses val="autoZero"/>
        <c:auto val="1"/>
        <c:lblAlgn val="ctr"/>
        <c:lblOffset val="100"/>
      </c:catAx>
    </c:plotArea>
    <c:plotVisOnly val="1"/>
    <c:dispBlanksAs val="gap"/>
  </c:chart>
  <c:spPr>
    <a:effectLst/>
  </c:sp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3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>
                <a:solidFill>
                  <a:schemeClr val="accent1"/>
                </a:solidFill>
              </a:rPr>
              <a:t>Japan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'Donor hi-low charts'!$B$1</c:f>
              <c:strCache>
                <c:ptCount val="1"/>
                <c:pt idx="0">
                  <c:v>Score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/>
          </c:spPr>
          <c:dLbls>
            <c:numFmt formatCode="0.0%" sourceLinked="0"/>
            <c:showVal val="1"/>
          </c:dLbls>
          <c:cat>
            <c:strRef>
              <c:f>'Donor hi-low charts'!$A$2:$A$9</c:f>
              <c:strCache>
                <c:ptCount val="8"/>
                <c:pt idx="0">
                  <c:v>Overall </c:v>
                </c:pt>
                <c:pt idx="1">
                  <c:v>Participation in IATI</c:v>
                </c:pt>
                <c:pt idx="2">
                  <c:v>Reporting to CRS</c:v>
                </c:pt>
                <c:pt idx="3">
                  <c:v>FOIA</c:v>
                </c:pt>
                <c:pt idx="4">
                  <c:v>Aid reported on budget</c:v>
                </c:pt>
                <c:pt idx="5">
                  <c:v>Planning Transparency</c:v>
                </c:pt>
                <c:pt idx="6">
                  <c:v>Availability of specific info</c:v>
                </c:pt>
                <c:pt idx="7">
                  <c:v>CSO assess</c:v>
                </c:pt>
              </c:strCache>
            </c:strRef>
          </c:cat>
          <c:val>
            <c:numRef>
              <c:f>'[Aid Transparency Assessment - data.xlsx]7 Indicators'!$B$21:$I$21</c:f>
              <c:numCache>
                <c:formatCode>0.000</c:formatCode>
                <c:ptCount val="8"/>
                <c:pt idx="0">
                  <c:v>0.41937202573829846</c:v>
                </c:pt>
                <c:pt idx="1">
                  <c:v>0</c:v>
                </c:pt>
                <c:pt idx="2">
                  <c:v>0.48745831647106441</c:v>
                </c:pt>
                <c:pt idx="3">
                  <c:v>0.79998999999999976</c:v>
                </c:pt>
                <c:pt idx="4">
                  <c:v>0.3930111162415354</c:v>
                </c:pt>
                <c:pt idx="5">
                  <c:v>0.39682951910756692</c:v>
                </c:pt>
                <c:pt idx="6">
                  <c:v>0.49238100000000351</c:v>
                </c:pt>
                <c:pt idx="7">
                  <c:v>0.55555599999999949</c:v>
                </c:pt>
              </c:numCache>
            </c:numRef>
          </c:val>
        </c:ser>
        <c:overlap val="100"/>
        <c:axId val="94457856"/>
        <c:axId val="94459392"/>
      </c:barChart>
      <c:stockChart>
        <c:ser>
          <c:idx val="1"/>
          <c:order val="1"/>
          <c:tx>
            <c:strRef>
              <c:f>'Donor hi-low charts'!$C$1</c:f>
              <c:strCache>
                <c:ptCount val="1"/>
                <c:pt idx="0">
                  <c:v>Maximum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'Donor hi-low charts'!$A$2:$A$9</c:f>
              <c:strCache>
                <c:ptCount val="8"/>
                <c:pt idx="0">
                  <c:v>Overall </c:v>
                </c:pt>
                <c:pt idx="1">
                  <c:v>Participation in IATI</c:v>
                </c:pt>
                <c:pt idx="2">
                  <c:v>Reporting to CRS</c:v>
                </c:pt>
                <c:pt idx="3">
                  <c:v>FOIA</c:v>
                </c:pt>
                <c:pt idx="4">
                  <c:v>Aid reported on budget</c:v>
                </c:pt>
                <c:pt idx="5">
                  <c:v>Planning Transparency</c:v>
                </c:pt>
                <c:pt idx="6">
                  <c:v>Availability of specific info</c:v>
                </c:pt>
                <c:pt idx="7">
                  <c:v>CSO assess</c:v>
                </c:pt>
              </c:strCache>
            </c:strRef>
          </c:cat>
          <c:val>
            <c:numRef>
              <c:f>'Donor hi-low charts'!$C$2:$C$9</c:f>
              <c:numCache>
                <c:formatCode>0.000</c:formatCode>
                <c:ptCount val="8"/>
                <c:pt idx="0">
                  <c:v>0.85413379581713456</c:v>
                </c:pt>
                <c:pt idx="1">
                  <c:v>1</c:v>
                </c:pt>
                <c:pt idx="2">
                  <c:v>0.98683033965642653</c:v>
                </c:pt>
                <c:pt idx="3">
                  <c:v>1</c:v>
                </c:pt>
                <c:pt idx="4">
                  <c:v>0.71030253626470574</c:v>
                </c:pt>
                <c:pt idx="5">
                  <c:v>0.78539742193210027</c:v>
                </c:pt>
                <c:pt idx="6">
                  <c:v>1</c:v>
                </c:pt>
                <c:pt idx="7">
                  <c:v>0.88888900000000004</c:v>
                </c:pt>
              </c:numCache>
            </c:numRef>
          </c:val>
        </c:ser>
        <c:ser>
          <c:idx val="2"/>
          <c:order val="2"/>
          <c:tx>
            <c:strRef>
              <c:f>'Donor hi-low charts'!$D$1</c:f>
              <c:strCache>
                <c:ptCount val="1"/>
                <c:pt idx="0">
                  <c:v>Minimum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'Donor hi-low charts'!$A$2:$A$9</c:f>
              <c:strCache>
                <c:ptCount val="8"/>
                <c:pt idx="0">
                  <c:v>Overall </c:v>
                </c:pt>
                <c:pt idx="1">
                  <c:v>Participation in IATI</c:v>
                </c:pt>
                <c:pt idx="2">
                  <c:v>Reporting to CRS</c:v>
                </c:pt>
                <c:pt idx="3">
                  <c:v>FOIA</c:v>
                </c:pt>
                <c:pt idx="4">
                  <c:v>Aid reported on budget</c:v>
                </c:pt>
                <c:pt idx="5">
                  <c:v>Planning Transparency</c:v>
                </c:pt>
                <c:pt idx="6">
                  <c:v>Availability of specific info</c:v>
                </c:pt>
                <c:pt idx="7">
                  <c:v>CSO assess</c:v>
                </c:pt>
              </c:strCache>
            </c:strRef>
          </c:cat>
          <c:val>
            <c:numRef>
              <c:f>'Donor hi-low charts'!$D$2:$D$9</c:f>
              <c:numCache>
                <c:formatCode>0.000</c:formatCode>
                <c:ptCount val="8"/>
                <c:pt idx="0">
                  <c:v>0.41937202573829846</c:v>
                </c:pt>
                <c:pt idx="1">
                  <c:v>0</c:v>
                </c:pt>
                <c:pt idx="2">
                  <c:v>0.48745831647106441</c:v>
                </c:pt>
                <c:pt idx="3">
                  <c:v>0</c:v>
                </c:pt>
                <c:pt idx="4">
                  <c:v>0.28468027926126316</c:v>
                </c:pt>
                <c:pt idx="5">
                  <c:v>0.39682951910756692</c:v>
                </c:pt>
                <c:pt idx="6">
                  <c:v>0.35974500000000004</c:v>
                </c:pt>
                <c:pt idx="7">
                  <c:v>0.38888900000000548</c:v>
                </c:pt>
              </c:numCache>
            </c:numRef>
          </c:val>
        </c:ser>
        <c:ser>
          <c:idx val="3"/>
          <c:order val="3"/>
          <c:tx>
            <c:strRef>
              <c:f>'Donor hi-low charts'!$E$1</c:f>
              <c:strCache>
                <c:ptCount val="1"/>
                <c:pt idx="0">
                  <c:v>Average</c:v>
                </c:pt>
              </c:strCache>
            </c:strRef>
          </c:tx>
          <c:spPr>
            <a:ln w="28575">
              <a:noFill/>
            </a:ln>
          </c:spPr>
          <c:marker>
            <c:symbol val="dash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'Donor hi-low charts'!$A$2:$A$9</c:f>
              <c:strCache>
                <c:ptCount val="8"/>
                <c:pt idx="0">
                  <c:v>Overall </c:v>
                </c:pt>
                <c:pt idx="1">
                  <c:v>Participation in IATI</c:v>
                </c:pt>
                <c:pt idx="2">
                  <c:v>Reporting to CRS</c:v>
                </c:pt>
                <c:pt idx="3">
                  <c:v>FOIA</c:v>
                </c:pt>
                <c:pt idx="4">
                  <c:v>Aid reported on budget</c:v>
                </c:pt>
                <c:pt idx="5">
                  <c:v>Planning Transparency</c:v>
                </c:pt>
                <c:pt idx="6">
                  <c:v>Availability of specific info</c:v>
                </c:pt>
                <c:pt idx="7">
                  <c:v>CSO assess</c:v>
                </c:pt>
              </c:strCache>
            </c:strRef>
          </c:cat>
          <c:val>
            <c:numRef>
              <c:f>'Donor hi-low charts'!$E$2:$E$9</c:f>
              <c:numCache>
                <c:formatCode>0.000</c:formatCode>
                <c:ptCount val="8"/>
                <c:pt idx="0">
                  <c:v>0.60791146342863844</c:v>
                </c:pt>
                <c:pt idx="1">
                  <c:v>0.44444444444444448</c:v>
                </c:pt>
                <c:pt idx="2">
                  <c:v>0.82362251894144722</c:v>
                </c:pt>
                <c:pt idx="3">
                  <c:v>0.80746198245614031</c:v>
                </c:pt>
                <c:pt idx="4">
                  <c:v>0.47660147069326381</c:v>
                </c:pt>
                <c:pt idx="5">
                  <c:v>0.62179343532638953</c:v>
                </c:pt>
                <c:pt idx="6">
                  <c:v>0.59800265217391302</c:v>
                </c:pt>
                <c:pt idx="7">
                  <c:v>0.62901434782608701</c:v>
                </c:pt>
              </c:numCache>
            </c:numRef>
          </c:val>
        </c:ser>
        <c:hiLowLines/>
        <c:axId val="94462720"/>
        <c:axId val="94460928"/>
      </c:stockChart>
      <c:catAx>
        <c:axId val="94457856"/>
        <c:scaling>
          <c:orientation val="minMax"/>
        </c:scaling>
        <c:axPos val="b"/>
        <c:majorTickMark val="none"/>
        <c:tickLblPos val="nextTo"/>
        <c:txPr>
          <a:bodyPr rot="0"/>
          <a:lstStyle/>
          <a:p>
            <a:pPr>
              <a:defRPr sz="800"/>
            </a:pPr>
            <a:endParaRPr lang="en-US"/>
          </a:p>
        </c:txPr>
        <c:crossAx val="94459392"/>
        <c:crosses val="autoZero"/>
        <c:auto val="1"/>
        <c:lblAlgn val="ctr"/>
        <c:lblOffset val="100"/>
      </c:catAx>
      <c:valAx>
        <c:axId val="94459392"/>
        <c:scaling>
          <c:orientation val="minMax"/>
          <c:max val="1"/>
        </c:scaling>
        <c:axPos val="l"/>
        <c:majorGridlines/>
        <c:numFmt formatCode="0%" sourceLinked="0"/>
        <c:majorTickMark val="none"/>
        <c:tickLblPos val="nextTo"/>
        <c:crossAx val="94457856"/>
        <c:crosses val="autoZero"/>
        <c:crossBetween val="between"/>
      </c:valAx>
      <c:valAx>
        <c:axId val="94460928"/>
        <c:scaling>
          <c:orientation val="minMax"/>
          <c:max val="1"/>
        </c:scaling>
        <c:delete val="1"/>
        <c:axPos val="r"/>
        <c:numFmt formatCode="0.000" sourceLinked="1"/>
        <c:tickLblPos val="none"/>
        <c:crossAx val="94462720"/>
        <c:crosses val="max"/>
        <c:crossBetween val="between"/>
      </c:valAx>
      <c:catAx>
        <c:axId val="94462720"/>
        <c:scaling>
          <c:orientation val="minMax"/>
        </c:scaling>
        <c:delete val="1"/>
        <c:axPos val="b"/>
        <c:tickLblPos val="none"/>
        <c:crossAx val="94460928"/>
        <c:crosses val="autoZero"/>
        <c:auto val="1"/>
        <c:lblAlgn val="ctr"/>
        <c:lblOffset val="100"/>
      </c:catAx>
    </c:plotArea>
    <c:legend>
      <c:legendPos val="t"/>
      <c:layout>
        <c:manualLayout>
          <c:xMode val="edge"/>
          <c:yMode val="edge"/>
          <c:x val="0.28101445119024404"/>
          <c:y val="0.20026517488836187"/>
          <c:w val="0.41864908718714888"/>
          <c:h val="9.536205549156182E-2"/>
        </c:manualLayout>
      </c:layout>
    </c:legend>
    <c:plotVisOnly val="1"/>
    <c:dispBlanksAs val="gap"/>
  </c:chart>
  <c:spPr>
    <a:effectLst/>
  </c:sp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dPt>
            <c:idx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1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2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4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5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6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7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8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9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2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4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Sheet1!$A$1:$A$15</c:f>
              <c:strCache>
                <c:ptCount val="15"/>
                <c:pt idx="0">
                  <c:v>World Bank</c:v>
                </c:pt>
                <c:pt idx="1">
                  <c:v>Netherlands</c:v>
                </c:pt>
                <c:pt idx="2">
                  <c:v>UK</c:v>
                </c:pt>
                <c:pt idx="3">
                  <c:v>EC</c:v>
                </c:pt>
                <c:pt idx="4">
                  <c:v>Ireland</c:v>
                </c:pt>
                <c:pt idx="5">
                  <c:v>AsDB</c:v>
                </c:pt>
                <c:pt idx="6">
                  <c:v>Sweden</c:v>
                </c:pt>
                <c:pt idx="7">
                  <c:v>Australia</c:v>
                </c:pt>
                <c:pt idx="8">
                  <c:v>Global Fund</c:v>
                </c:pt>
                <c:pt idx="9">
                  <c:v>AfDB</c:v>
                </c:pt>
                <c:pt idx="10">
                  <c:v>IDB</c:v>
                </c:pt>
                <c:pt idx="11">
                  <c:v>Norway</c:v>
                </c:pt>
                <c:pt idx="12">
                  <c:v>UN</c:v>
                </c:pt>
                <c:pt idx="13">
                  <c:v>Denmark</c:v>
                </c:pt>
                <c:pt idx="14">
                  <c:v>Germany</c:v>
                </c:pt>
              </c:strCache>
            </c:strRef>
          </c:cat>
          <c:val>
            <c:numRef>
              <c:f>Sheet1!$B$1:$B$15</c:f>
              <c:numCache>
                <c:formatCode>0.0%</c:formatCode>
                <c:ptCount val="15"/>
                <c:pt idx="0">
                  <c:v>0.85413379581713456</c:v>
                </c:pt>
                <c:pt idx="1">
                  <c:v>0.75870948957415874</c:v>
                </c:pt>
                <c:pt idx="2">
                  <c:v>0.75176564428366865</c:v>
                </c:pt>
                <c:pt idx="3">
                  <c:v>0.70226157999741956</c:v>
                </c:pt>
                <c:pt idx="4">
                  <c:v>0.70042580036096569</c:v>
                </c:pt>
                <c:pt idx="5">
                  <c:v>0.69647871851102161</c:v>
                </c:pt>
                <c:pt idx="6">
                  <c:v>0.65916372853688265</c:v>
                </c:pt>
                <c:pt idx="7">
                  <c:v>0.6573187472876455</c:v>
                </c:pt>
                <c:pt idx="8">
                  <c:v>0.65441878379318064</c:v>
                </c:pt>
                <c:pt idx="9">
                  <c:v>0.65404072961084403</c:v>
                </c:pt>
                <c:pt idx="10">
                  <c:v>0.63798934914397665</c:v>
                </c:pt>
                <c:pt idx="11">
                  <c:v>0.63540821940701264</c:v>
                </c:pt>
                <c:pt idx="12">
                  <c:v>0.62501913844498536</c:v>
                </c:pt>
                <c:pt idx="13">
                  <c:v>0.62237281679006362</c:v>
                </c:pt>
                <c:pt idx="14">
                  <c:v>0.61463120185699061</c:v>
                </c:pt>
              </c:numCache>
            </c:numRef>
          </c:val>
        </c:ser>
        <c:axId val="94501504"/>
        <c:axId val="94765440"/>
      </c:barChart>
      <c:catAx>
        <c:axId val="945015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4765440"/>
        <c:crosses val="autoZero"/>
        <c:auto val="1"/>
        <c:lblAlgn val="ctr"/>
        <c:lblOffset val="100"/>
      </c:catAx>
      <c:valAx>
        <c:axId val="94765440"/>
        <c:scaling>
          <c:orientation val="minMax"/>
          <c:max val="1"/>
        </c:scaling>
        <c:axPos val="l"/>
        <c:majorGridlines/>
        <c:numFmt formatCode="0%" sourceLinked="0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4501504"/>
        <c:crosses val="autoZero"/>
        <c:crossBetween val="between"/>
      </c:valAx>
    </c:plotArea>
    <c:plotVisOnly val="1"/>
    <c:dispBlanksAs val="gap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dPt>
            <c:idx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3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4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5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6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7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8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9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1"/>
            <c:spPr>
              <a:solidFill>
                <a:schemeClr val="tx2">
                  <a:lumMod val="75000"/>
                </a:schemeClr>
              </a:solidFill>
            </c:spPr>
          </c:dPt>
          <c:dPt>
            <c:idx val="12"/>
            <c:spPr>
              <a:solidFill>
                <a:schemeClr val="tx2">
                  <a:lumMod val="75000"/>
                </a:schemeClr>
              </a:solidFill>
            </c:spPr>
          </c:dPt>
          <c:dPt>
            <c:idx val="13"/>
            <c:spPr>
              <a:solidFill>
                <a:schemeClr val="tx2">
                  <a:lumMod val="75000"/>
                </a:schemeClr>
              </a:solidFill>
            </c:spPr>
          </c:dPt>
          <c:dPt>
            <c:idx val="14"/>
            <c:spPr>
              <a:solidFill>
                <a:schemeClr val="tx2">
                  <a:lumMod val="75000"/>
                </a:schemeClr>
              </a:solidFill>
            </c:spPr>
          </c:dPt>
          <c:cat>
            <c:strRef>
              <c:f>Sheet1!$A$16:$A$30</c:f>
              <c:strCache>
                <c:ptCount val="15"/>
                <c:pt idx="0">
                  <c:v>Finland</c:v>
                </c:pt>
                <c:pt idx="1">
                  <c:v>Switzerland</c:v>
                </c:pt>
                <c:pt idx="2">
                  <c:v>Belgium</c:v>
                </c:pt>
                <c:pt idx="3">
                  <c:v>Spain</c:v>
                </c:pt>
                <c:pt idx="4">
                  <c:v>GAVI</c:v>
                </c:pt>
                <c:pt idx="5">
                  <c:v>France</c:v>
                </c:pt>
                <c:pt idx="6">
                  <c:v>New Zealand</c:v>
                </c:pt>
                <c:pt idx="7">
                  <c:v>Canada</c:v>
                </c:pt>
                <c:pt idx="8">
                  <c:v>Luxembourg</c:v>
                </c:pt>
                <c:pt idx="9">
                  <c:v>US</c:v>
                </c:pt>
                <c:pt idx="10">
                  <c:v>Korea</c:v>
                </c:pt>
                <c:pt idx="11">
                  <c:v>Italy</c:v>
                </c:pt>
                <c:pt idx="12">
                  <c:v>Portugal</c:v>
                </c:pt>
                <c:pt idx="13">
                  <c:v>Austria</c:v>
                </c:pt>
                <c:pt idx="14">
                  <c:v>Japan</c:v>
                </c:pt>
              </c:strCache>
            </c:strRef>
          </c:cat>
          <c:val>
            <c:numRef>
              <c:f>Sheet1!$B$16:$B$30</c:f>
              <c:numCache>
                <c:formatCode>0.0%</c:formatCode>
                <c:ptCount val="15"/>
                <c:pt idx="0">
                  <c:v>0.60263547363285896</c:v>
                </c:pt>
                <c:pt idx="1">
                  <c:v>0.59179304792093756</c:v>
                </c:pt>
                <c:pt idx="2">
                  <c:v>0.5885000245937575</c:v>
                </c:pt>
                <c:pt idx="3">
                  <c:v>0.5701349324305921</c:v>
                </c:pt>
                <c:pt idx="4">
                  <c:v>0.5655078243043552</c:v>
                </c:pt>
                <c:pt idx="5">
                  <c:v>0.55862577642302613</c:v>
                </c:pt>
                <c:pt idx="6">
                  <c:v>0.55389119969990663</c:v>
                </c:pt>
                <c:pt idx="7">
                  <c:v>0.5447898373725204</c:v>
                </c:pt>
                <c:pt idx="8">
                  <c:v>0.54236257973996038</c:v>
                </c:pt>
                <c:pt idx="9">
                  <c:v>0.53384495940319021</c:v>
                </c:pt>
                <c:pt idx="10">
                  <c:v>0.52343123856912865</c:v>
                </c:pt>
                <c:pt idx="11">
                  <c:v>0.49443304201719129</c:v>
                </c:pt>
                <c:pt idx="12">
                  <c:v>0.4929542504745863</c:v>
                </c:pt>
                <c:pt idx="13">
                  <c:v>0.48109363122008308</c:v>
                </c:pt>
                <c:pt idx="14">
                  <c:v>0.41937202573829585</c:v>
                </c:pt>
              </c:numCache>
            </c:numRef>
          </c:val>
        </c:ser>
        <c:axId val="94815744"/>
        <c:axId val="94817280"/>
      </c:barChart>
      <c:catAx>
        <c:axId val="9481574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4817280"/>
        <c:crosses val="autoZero"/>
        <c:auto val="1"/>
        <c:lblAlgn val="ctr"/>
        <c:lblOffset val="100"/>
      </c:catAx>
      <c:valAx>
        <c:axId val="94817280"/>
        <c:scaling>
          <c:orientation val="minMax"/>
          <c:max val="1"/>
        </c:scaling>
        <c:axPos val="l"/>
        <c:majorGridlines/>
        <c:numFmt formatCode="0%" sourceLinked="0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4815744"/>
        <c:crosses val="autoZero"/>
        <c:crossBetween val="between"/>
      </c:valAx>
    </c:plotArea>
    <c:plotVisOnly val="1"/>
    <c:dispBlanksAs val="gap"/>
  </c:chart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58F9E84-F6A6-40E1-8491-5623DA5E7380}" type="datetimeFigureOut">
              <a:rPr lang="en-GB"/>
              <a:pPr>
                <a:defRPr/>
              </a:pPr>
              <a:t>06/12/2010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4719538-CFD6-47BE-A446-90A23EC60A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endParaRPr lang="en-GB" dirty="0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9A9434-1189-4B3E-97F4-19BBB6151243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mtClean="0"/>
              <a:t> Commitments made as part of 2003 Rome Declaration and particularly 2005 Paris Declaration.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mtClean="0"/>
              <a:t> Recognition that donors were struggling to deliver on those commitments. Accra Agenda for Action and launching of IATI.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AB9C0A-B189-4BB9-B253-5DE53D721BFE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 smtClean="0"/>
              <a:t>Wanted to assess levels of publication for the full range of information types in terms of their comprehensiveness, timeliness and comparability – assessing donors on the first and second Aid Transparency Principles.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D70F05-3D5E-4851-AE3A-1477BE945E80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endParaRPr lang="en-GB" sz="1000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FB286D-493C-4807-876E-D54E6559587E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z="1000" smtClean="0"/>
              <a:t> Use the limited data that exists to compare the transparency of 30 major donors across 7 weighted indicators that fall into 3 categories – high level commitment to transparency; transparency to recipient government; and transparency to civil society.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z="1000" smtClean="0"/>
              <a:t>Data sources used most regularly are the DAC Creditor Reporting System; the Paris Declaration Monitoring Survey; the HIPC Capacity Building Project; the DAC Predictability Survey; the EU AidWatch 2010 survey; and information from the IATI Secretariat on participation in IATI.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z="1000" smtClean="0"/>
              <a:t>Full details of data sources used included in Annex 1.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11022F-4C15-465A-A7BE-554986ABB28A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100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AC90B7-EC07-4624-9827-5CAF672BD51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Finding 1: There is currently no systematic, disaggregated way of assessing the transparency of donors. 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Finding 2: Donor scores varied widely. Large and small donors, multilaterals and bilaterals appear throughout the ranking. The average score across all donors is 60.8%.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Finding 3: There is significant variation in performance across the indicators we assess:	</a:t>
            </a:r>
          </a:p>
          <a:p>
            <a:pPr eaLnBrk="1" hangingPunct="1">
              <a:spcBef>
                <a:spcPct val="0"/>
              </a:spcBef>
            </a:pPr>
            <a:r>
              <a:rPr lang="en-GB" i="1" smtClean="0"/>
              <a:t>	Category 1: Commitment to Aid Transparency, average score 66.5%</a:t>
            </a:r>
          </a:p>
          <a:p>
            <a:pPr eaLnBrk="1" hangingPunct="1">
              <a:spcBef>
                <a:spcPct val="0"/>
              </a:spcBef>
            </a:pPr>
            <a:r>
              <a:rPr lang="en-GB" i="1" smtClean="0"/>
              <a:t>	Category 2:  Transparency of Aid to Recipient Governments, average score 54.9%</a:t>
            </a:r>
          </a:p>
          <a:p>
            <a:pPr eaLnBrk="1" hangingPunct="1">
              <a:spcBef>
                <a:spcPct val="0"/>
              </a:spcBef>
            </a:pPr>
            <a:r>
              <a:rPr lang="en-GB" i="1" smtClean="0"/>
              <a:t>	Category 3: Transparency of Aid to Civil Society, average score 60.9%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EF565-82FB-40DC-A1B2-6A7B3E6C1805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dirty="0" smtClean="0"/>
              <a:t> Not possible to systematically assess all aspects of donor aid transparency at recipient country level. Paucity of comparable country-by-country, programme-by-programme data.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dirty="0" smtClean="0"/>
              <a:t> We use the best available information to compare some donors on some elements of aid transparency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dirty="0" smtClean="0"/>
              <a:t> Variation within donors are not captured. Would like to work with others to build a more ‘optimal’ assessment that addresses some of these concerns.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09BD18-024B-4E8B-AB6A-92E9F1076D9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mtClean="0"/>
              <a:t> A common standard is essential for transforming more information into better information – mappable, useable and searchable.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mtClean="0"/>
              <a:t> Underlying principle is that it allows aid agencies to publish once, use many times – both themselves and for other stakeholders.  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D346B7-5C20-4CEF-A247-9ADA223FB7BC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We want to discover variation in transparency within agency, whether they are equally transparent, and about their aid to, for example, Afghanistan, Liberia or Uganda.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48BC2B-5ECA-47DD-9C6E-FF35C6F21DBA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b="1" smtClean="0"/>
              <a:t>Additional slide if asked about weightings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mtClean="0"/>
              <a:t> We have weighted indicators on the basis that we have large amounts of data for some aspects of transparency and limited amounts for other aspects.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mtClean="0"/>
              <a:t> To weight each data source equally would promote some aspects at the cost of others.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mtClean="0"/>
              <a:t> Weighting of indicators reflects that transparency is important for different types of information users. 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235FA4-00A8-4F95-BA7A-1DE95B7C31E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Table shows donor performance across all three categories. Average score is shown at the top.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4041CD-68CC-4968-A7BF-CA41544BC49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116B9-88CC-4487-A0C8-AF381102C061}" type="datetimeFigureOut">
              <a:rPr lang="en-US"/>
              <a:pPr>
                <a:defRPr/>
              </a:pPr>
              <a:t>12/6/2010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E64BC-15C1-4287-9D7C-B281054399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89F9C-6300-43E8-8733-0D22D530D3C1}" type="datetimeFigureOut">
              <a:rPr lang="en-US"/>
              <a:pPr>
                <a:defRPr/>
              </a:pPr>
              <a:t>12/6/2010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0CB13-5869-4607-88A3-BE9CA9E613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E2C6A-6AE1-4193-BBAD-4D25BCF363EE}" type="datetimeFigureOut">
              <a:rPr lang="en-US"/>
              <a:pPr>
                <a:defRPr/>
              </a:pPr>
              <a:t>12/6/2010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D05BF-BB30-4DC4-BE42-E6F30136A3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FC1C6-C3C5-42B4-9789-D4C2165B668B}" type="datetimeFigureOut">
              <a:rPr lang="en-US"/>
              <a:pPr>
                <a:defRPr/>
              </a:pPr>
              <a:t>12/6/2010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1360B-ECF9-4BC6-A7D0-8FE9EF55D8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FE155-3295-434C-BC29-314338E00674}" type="datetimeFigureOut">
              <a:rPr lang="en-US"/>
              <a:pPr>
                <a:defRPr/>
              </a:pPr>
              <a:t>12/6/2010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2C8B6-98CA-42A6-B0F4-022E2CBE64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BE53E-FD80-4641-91BD-691C58F5C16B}" type="datetimeFigureOut">
              <a:rPr lang="en-US"/>
              <a:pPr>
                <a:defRPr/>
              </a:pPr>
              <a:t>12/6/2010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1E21E-FE0F-458A-9FFA-9AFB46EE16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42E2F-9299-4386-860D-01CF957A3B27}" type="datetimeFigureOut">
              <a:rPr lang="en-US"/>
              <a:pPr>
                <a:defRPr/>
              </a:pPr>
              <a:t>12/6/2010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F740E-289F-4229-9D99-3186FE3674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607D6-F5D6-468E-B40D-AF5C07A43DB9}" type="datetimeFigureOut">
              <a:rPr lang="en-US"/>
              <a:pPr>
                <a:defRPr/>
              </a:pPr>
              <a:t>12/6/2010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C83C8-EEA2-420F-9A46-4A16F30538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230E8-A313-449D-9150-3F2CCDB91C29}" type="datetimeFigureOut">
              <a:rPr lang="en-US"/>
              <a:pPr>
                <a:defRPr/>
              </a:pPr>
              <a:t>12/6/2010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B1F7F-4BE2-4C84-8304-98DBBDC24D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4633B-443F-4403-B806-EF8C92584D14}" type="datetimeFigureOut">
              <a:rPr lang="en-US"/>
              <a:pPr>
                <a:defRPr/>
              </a:pPr>
              <a:t>12/6/2010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EF60F-4971-42A8-8DFB-25AF986285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B2326-8891-4F53-8E14-E5524BBAECEB}" type="datetimeFigureOut">
              <a:rPr lang="en-US"/>
              <a:pPr>
                <a:defRPr/>
              </a:pPr>
              <a:t>12/6/2010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55B35-9105-47C9-8DCF-703E0088B7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4C37F1-7410-42B6-A63C-F2F881EBB16C}" type="datetimeFigureOut">
              <a:rPr lang="en-US"/>
              <a:pPr>
                <a:defRPr/>
              </a:pPr>
              <a:t>12/6/2010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41503E-0A0A-4538-970B-523DD07F00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Catalina.Reyes@PublishWhatYouFund.org" TargetMode="External"/><Relationship Id="rId2" Type="http://schemas.openxmlformats.org/officeDocument/2006/relationships/hyperlink" Target="http://www.publishwhatyoufund.org/resources/assessment/visualis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arin.Christiansen@PublishWhatYouFund.org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714375" y="2643188"/>
            <a:ext cx="7772400" cy="1793924"/>
          </a:xfrm>
        </p:spPr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accent1"/>
                </a:solidFill>
              </a:rPr>
              <a:t>Aid Transparency </a:t>
            </a:r>
            <a:r>
              <a:rPr lang="en-GB" b="1" smtClean="0">
                <a:solidFill>
                  <a:schemeClr val="accent1"/>
                </a:solidFill>
              </a:rPr>
              <a:t>Assessment 2010</a:t>
            </a:r>
            <a:endParaRPr lang="en-GB" b="1" dirty="0" smtClean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313" y="4214813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Karin Christiansen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World Bank, 8</a:t>
            </a:r>
            <a:r>
              <a:rPr lang="en-GB" baseline="30000" dirty="0" smtClean="0"/>
              <a:t>th</a:t>
            </a:r>
            <a:r>
              <a:rPr lang="en-GB" dirty="0" smtClean="0"/>
              <a:t> December 2010</a:t>
            </a:r>
            <a:endParaRPr lang="en-GB" dirty="0"/>
          </a:p>
        </p:txBody>
      </p:sp>
      <p:pic>
        <p:nvPicPr>
          <p:cNvPr id="2052" name="Picture 2" descr="C:\Users\PWYF\Desktop\PWYF_Logo_Revised\PWYFlogo-RGB- lo_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88" y="500063"/>
            <a:ext cx="6248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solidFill>
                  <a:schemeClr val="accent1"/>
                </a:solidFill>
              </a:rPr>
              <a:t>Aims &amp; Objectives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5111750"/>
          </a:xfrm>
        </p:spPr>
        <p:txBody>
          <a:bodyPr/>
          <a:lstStyle/>
          <a:p>
            <a:pPr eaLnBrk="1" hangingPunct="1"/>
            <a:r>
              <a:rPr lang="en-GB" dirty="0" smtClean="0"/>
              <a:t>We know that aid is not always delivering the maximum impact possible</a:t>
            </a:r>
          </a:p>
          <a:p>
            <a:pPr eaLnBrk="1" hangingPunct="1"/>
            <a:r>
              <a:rPr lang="en-GB" dirty="0" smtClean="0"/>
              <a:t>Aid transparency is fundamental to delivering on donors’ aspirations and the promise of aid</a:t>
            </a:r>
          </a:p>
          <a:p>
            <a:pPr eaLnBrk="1" hangingPunct="1"/>
            <a:r>
              <a:rPr lang="en-GB" dirty="0" smtClean="0"/>
              <a:t>Essential to a series of aid effectiveness commitments</a:t>
            </a:r>
          </a:p>
          <a:p>
            <a:pPr lvl="1" eaLnBrk="1" hangingPunct="1"/>
            <a:r>
              <a:rPr lang="en-GB" sz="2400" dirty="0" smtClean="0"/>
              <a:t>Accra Agenda for Action specific aid transparency commitments as well as Paris Dec &amp; upcoming HLF4</a:t>
            </a:r>
          </a:p>
          <a:p>
            <a:pPr eaLnBrk="1" hangingPunct="1"/>
            <a:r>
              <a:rPr lang="en-GB" dirty="0" smtClean="0"/>
              <a:t>Our attempt to undertake a comparative stock take of the current levels of aid transparency</a:t>
            </a:r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/>
                </a:solidFill>
              </a:rPr>
              <a:t>The Publish What You Fund Aid Transparency Principles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 rtlCol="0">
            <a:normAutofit fontScale="775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sz="4000" b="1" dirty="0" smtClean="0"/>
              <a:t>Information on aid should be published proactively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en-GB" sz="4000" b="1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sz="4000" b="1" dirty="0" smtClean="0"/>
              <a:t>Information on aid should be comprehensive, timely, accessible and comparable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GB" sz="4000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sz="4000" dirty="0" smtClean="0"/>
              <a:t>Everyone can request and receive information on aid processes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GB" sz="4000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sz="4000" dirty="0" smtClean="0"/>
              <a:t>The right of access to information about aid should be promoted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solidFill>
                  <a:schemeClr val="accent1"/>
                </a:solidFill>
              </a:rPr>
              <a:t>Approach &amp; Methodology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Aim to assess levels of publication for the full range of information types in terms of their comprehensiveness, timeliness and comparability</a:t>
            </a:r>
          </a:p>
          <a:p>
            <a:pPr eaLnBrk="1" hangingPunct="1"/>
            <a:r>
              <a:rPr lang="en-GB" smtClean="0"/>
              <a:t>But methodology was driven by lack of primary data available</a:t>
            </a:r>
          </a:p>
          <a:p>
            <a:pPr eaLnBrk="1" hangingPunct="1"/>
            <a:r>
              <a:rPr lang="en-GB" smtClean="0"/>
              <a:t>Peer review committee established to advise on approach and methodology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Methodology</a:t>
            </a:r>
            <a:endParaRPr lang="en-GB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7 indicators in 3 categories</a:t>
            </a:r>
          </a:p>
          <a:p>
            <a:pPr eaLnBrk="1" hangingPunct="1"/>
            <a:r>
              <a:rPr lang="en-GB" dirty="0" smtClean="0"/>
              <a:t>8 data sources (from 2006 to 2010)</a:t>
            </a:r>
          </a:p>
          <a:p>
            <a:pPr eaLnBrk="1" hangingPunct="1"/>
            <a:r>
              <a:rPr lang="en-GB" dirty="0" smtClean="0"/>
              <a:t>3 categories given equal weighting</a:t>
            </a:r>
          </a:p>
          <a:p>
            <a:pPr eaLnBrk="1" hangingPunct="1"/>
            <a:r>
              <a:rPr lang="en-GB" dirty="0" smtClean="0"/>
              <a:t>30 donors - because we could get data on them</a:t>
            </a:r>
          </a:p>
          <a:p>
            <a:endParaRPr lang="en-GB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-242888"/>
            <a:ext cx="8229600" cy="1079501"/>
          </a:xfrm>
        </p:spPr>
        <p:txBody>
          <a:bodyPr/>
          <a:lstStyle/>
          <a:p>
            <a:pPr eaLnBrk="1" hangingPunct="1"/>
            <a:r>
              <a:rPr lang="en-GB" sz="4000" smtClean="0">
                <a:solidFill>
                  <a:schemeClr val="accent1"/>
                </a:solidFill>
              </a:rPr>
              <a:t>Indicators &amp; data sources</a:t>
            </a: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47813" y="474663"/>
            <a:ext cx="6408737" cy="6511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solidFill>
                  <a:schemeClr val="accent1"/>
                </a:solidFill>
              </a:rPr>
              <a:t>The Donors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/>
          <a:lstStyle/>
          <a:p>
            <a:r>
              <a:rPr lang="en-GB" sz="3000" b="1" dirty="0" err="1" smtClean="0"/>
              <a:t>Bilaterals</a:t>
            </a:r>
            <a:r>
              <a:rPr lang="en-GB" sz="3000" b="1" dirty="0" smtClean="0"/>
              <a:t>:</a:t>
            </a:r>
            <a:r>
              <a:rPr lang="en-GB" sz="3000" dirty="0" smtClean="0"/>
              <a:t> Australia, Austria, Belgium, Canada, Denmark, Finland, France,  Germany, Ireland, Italy, Japan, Korea, Luxembourg, Netherlands, New Zealand, Norway, Portugal, Spain, Sweden, Switzerland, UK, U.S.</a:t>
            </a:r>
          </a:p>
          <a:p>
            <a:r>
              <a:rPr lang="en-GB" sz="3000" b="1" dirty="0" smtClean="0"/>
              <a:t>Multilaterals:</a:t>
            </a:r>
            <a:r>
              <a:rPr lang="en-GB" sz="3000" dirty="0" smtClean="0"/>
              <a:t> African Development Bank, Asian Development Bank, Inter-American Development Bank, World Bank, United Nations</a:t>
            </a:r>
          </a:p>
          <a:p>
            <a:r>
              <a:rPr lang="en-GB" sz="3000" b="1" dirty="0" smtClean="0"/>
              <a:t>Other agencies:</a:t>
            </a:r>
            <a:r>
              <a:rPr lang="en-GB" sz="3000" dirty="0" smtClean="0"/>
              <a:t> European Commission, GAVI Alliance, the Global Fund to Fight AIDS, Tuberculosis and Malaria (“Global Fund”)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 eaLnBrk="1" hangingPunct="1"/>
            <a:r>
              <a:rPr lang="en-GB" smtClean="0">
                <a:solidFill>
                  <a:schemeClr val="accent1"/>
                </a:solidFill>
              </a:rPr>
              <a:t>Findings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8578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GB" smtClean="0">
              <a:solidFill>
                <a:schemeClr val="accent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GB" sz="3600" smtClean="0">
                <a:solidFill>
                  <a:schemeClr val="accent1"/>
                </a:solidFill>
              </a:rPr>
              <a:t>Finding 1: </a:t>
            </a:r>
            <a:r>
              <a:rPr lang="en-GB" sz="3600" smtClean="0"/>
              <a:t>There is a lack of comparable and primary data</a:t>
            </a:r>
            <a:endParaRPr lang="en-GB" sz="2800" smtClean="0">
              <a:solidFill>
                <a:schemeClr val="accent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GB" sz="3600" smtClean="0">
                <a:solidFill>
                  <a:schemeClr val="accent1"/>
                </a:solidFill>
              </a:rPr>
              <a:t>Finding 2: </a:t>
            </a:r>
            <a:r>
              <a:rPr lang="en-GB" sz="3600" smtClean="0"/>
              <a:t>There is wide variation in levels of donor transparency, across different types of donors</a:t>
            </a:r>
            <a:endParaRPr lang="en-GB" sz="3600" smtClean="0">
              <a:solidFill>
                <a:schemeClr val="accent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GB" sz="3600" smtClean="0">
                <a:solidFill>
                  <a:schemeClr val="accent1"/>
                </a:solidFill>
              </a:rPr>
              <a:t>Finding 3: </a:t>
            </a:r>
            <a:r>
              <a:rPr lang="en-GB" sz="3600" smtClean="0"/>
              <a:t>There are significant weaknesses across indicators</a:t>
            </a:r>
            <a:endParaRPr lang="en-GB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17962"/>
          </a:xfrm>
        </p:spPr>
        <p:txBody>
          <a:bodyPr/>
          <a:lstStyle/>
          <a:p>
            <a:pPr eaLnBrk="1" hangingPunct="1"/>
            <a:r>
              <a:rPr lang="en-GB" smtClean="0">
                <a:solidFill>
                  <a:schemeClr val="accent1"/>
                </a:solidFill>
              </a:rPr>
              <a:t>Finding 1:</a:t>
            </a:r>
            <a:br>
              <a:rPr lang="en-GB" smtClean="0">
                <a:solidFill>
                  <a:schemeClr val="accent1"/>
                </a:solidFill>
              </a:rPr>
            </a:br>
            <a:r>
              <a:rPr lang="en-GB" smtClean="0"/>
              <a:t> There is a lack of comparable and primary data </a:t>
            </a:r>
            <a:r>
              <a:rPr lang="en-GB" smtClean="0">
                <a:solidFill>
                  <a:schemeClr val="accent1"/>
                </a:solidFill>
              </a:rPr>
              <a:t/>
            </a:r>
            <a:br>
              <a:rPr lang="en-GB" smtClean="0">
                <a:solidFill>
                  <a:schemeClr val="accent1"/>
                </a:solidFill>
              </a:rPr>
            </a:br>
            <a:endParaRPr lang="en-GB" smtClean="0">
              <a:solidFill>
                <a:schemeClr val="accent1"/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450850"/>
            <a:ext cx="8661400" cy="585787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17962"/>
          </a:xfrm>
        </p:spPr>
        <p:txBody>
          <a:bodyPr/>
          <a:lstStyle/>
          <a:p>
            <a:pPr eaLnBrk="1" hangingPunct="1"/>
            <a:r>
              <a:rPr lang="en-GB" smtClean="0">
                <a:solidFill>
                  <a:schemeClr val="accent1"/>
                </a:solidFill>
              </a:rPr>
              <a:t>Finding 2:</a:t>
            </a:r>
            <a:br>
              <a:rPr lang="en-GB" smtClean="0">
                <a:solidFill>
                  <a:schemeClr val="accent1"/>
                </a:solidFill>
              </a:rPr>
            </a:br>
            <a:r>
              <a:rPr lang="en-GB" smtClean="0"/>
              <a:t> There is wide variation in levels of donor transparency, across different types of donors</a:t>
            </a:r>
            <a:endParaRPr lang="en-GB" smtClean="0">
              <a:solidFill>
                <a:schemeClr val="accent1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179512" y="188640"/>
          <a:ext cx="8784976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179512" y="188640"/>
          <a:ext cx="8784976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17962"/>
          </a:xfrm>
        </p:spPr>
        <p:txBody>
          <a:bodyPr/>
          <a:lstStyle/>
          <a:p>
            <a:pPr eaLnBrk="1" hangingPunct="1"/>
            <a:r>
              <a:rPr lang="en-GB" smtClean="0">
                <a:solidFill>
                  <a:schemeClr val="accent1"/>
                </a:solidFill>
              </a:rPr>
              <a:t>Finding 3:</a:t>
            </a:r>
            <a:br>
              <a:rPr lang="en-GB" smtClean="0">
                <a:solidFill>
                  <a:schemeClr val="accent1"/>
                </a:solidFill>
              </a:rPr>
            </a:br>
            <a:r>
              <a:rPr lang="en-GB" smtClean="0"/>
              <a:t> Significant weaknesses across indicators</a:t>
            </a:r>
            <a:endParaRPr lang="en-GB" smtClean="0">
              <a:solidFill>
                <a:schemeClr val="accent1"/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-1588"/>
            <a:ext cx="8162925" cy="703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solidFill>
                  <a:schemeClr val="accent1"/>
                </a:solidFill>
              </a:rPr>
              <a:t>Conclusions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3276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GB" sz="3500" dirty="0" smtClean="0">
                <a:solidFill>
                  <a:schemeClr val="accent1"/>
                </a:solidFill>
              </a:rPr>
              <a:t>Conclusion 1: </a:t>
            </a:r>
            <a:r>
              <a:rPr lang="en-GB" sz="3500" dirty="0" smtClean="0"/>
              <a:t>The lack of primary data means that it is not currently possible to assess donor aid transparency in the degree of detail desirable</a:t>
            </a:r>
          </a:p>
          <a:p>
            <a:pPr eaLnBrk="1" hangingPunct="1">
              <a:buFont typeface="Arial" charset="0"/>
              <a:buNone/>
            </a:pPr>
            <a:endParaRPr lang="en-GB" sz="1600" dirty="0" smtClean="0"/>
          </a:p>
          <a:p>
            <a:pPr eaLnBrk="1" hangingPunct="1">
              <a:buFont typeface="Arial" charset="0"/>
              <a:buNone/>
            </a:pPr>
            <a:r>
              <a:rPr lang="en-GB" sz="3500" dirty="0" smtClean="0">
                <a:solidFill>
                  <a:schemeClr val="accent1"/>
                </a:solidFill>
              </a:rPr>
              <a:t>Conclusion 2: </a:t>
            </a:r>
            <a:r>
              <a:rPr lang="en-GB" sz="3500" dirty="0" smtClean="0"/>
              <a:t>Even so, we know enough to be confident that there is room for improvement across all indicators assessed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solidFill>
                  <a:schemeClr val="accent1"/>
                </a:solidFill>
              </a:rPr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511175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800" dirty="0">
                <a:solidFill>
                  <a:schemeClr val="accent1"/>
                </a:solidFill>
              </a:rPr>
              <a:t>Recommendation 1: </a:t>
            </a:r>
            <a:r>
              <a:rPr lang="en-GB" sz="3800" dirty="0"/>
              <a:t>Donors have demonstrated they can make information </a:t>
            </a:r>
            <a:r>
              <a:rPr lang="en-GB" sz="3800" dirty="0" smtClean="0"/>
              <a:t>available, so they should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800" dirty="0">
                <a:solidFill>
                  <a:schemeClr val="accent1"/>
                </a:solidFill>
              </a:rPr>
              <a:t>Recommendation 2: </a:t>
            </a:r>
            <a:r>
              <a:rPr lang="en-GB" sz="3800" dirty="0" smtClean="0">
                <a:solidFill>
                  <a:schemeClr val="accent1"/>
                </a:solidFill>
              </a:rPr>
              <a:t> </a:t>
            </a:r>
            <a:r>
              <a:rPr lang="en-GB" sz="3800" dirty="0" smtClean="0"/>
              <a:t>Transform more information into better information through </a:t>
            </a:r>
            <a:r>
              <a:rPr lang="en-GB" sz="3800" dirty="0"/>
              <a:t>a common </a:t>
            </a:r>
            <a:r>
              <a:rPr lang="en-GB" sz="3800" dirty="0" smtClean="0"/>
              <a:t>standard </a:t>
            </a:r>
            <a:r>
              <a:rPr lang="en-GB" sz="3800" dirty="0" smtClean="0">
                <a:sym typeface="Wingdings" pitchFamily="2" charset="2"/>
              </a:rPr>
              <a:t>– </a:t>
            </a:r>
            <a:r>
              <a:rPr lang="en-GB" sz="3800" dirty="0" err="1" smtClean="0"/>
              <a:t>mappable</a:t>
            </a:r>
            <a:r>
              <a:rPr lang="en-GB" sz="3800" dirty="0" smtClean="0"/>
              <a:t>, searchable, useable</a:t>
            </a:r>
            <a:endParaRPr lang="en-GB" sz="3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800" dirty="0" smtClean="0">
                <a:solidFill>
                  <a:schemeClr val="accent1"/>
                </a:solidFill>
              </a:rPr>
              <a:t>Recommendation </a:t>
            </a:r>
            <a:r>
              <a:rPr lang="en-GB" sz="3800" dirty="0">
                <a:solidFill>
                  <a:schemeClr val="accent1"/>
                </a:solidFill>
              </a:rPr>
              <a:t>3: </a:t>
            </a:r>
            <a:r>
              <a:rPr lang="en-GB" sz="3800" dirty="0"/>
              <a:t>Ensure </a:t>
            </a:r>
            <a:r>
              <a:rPr lang="en-GB" sz="3800" dirty="0" smtClean="0"/>
              <a:t>common standard </a:t>
            </a:r>
            <a:r>
              <a:rPr lang="en-GB" sz="3800" dirty="0"/>
              <a:t>delivers for </a:t>
            </a:r>
            <a:r>
              <a:rPr lang="en-GB" sz="3800" dirty="0" smtClean="0"/>
              <a:t>everyone – recipient systems esp. budgets, donors internal systems, HLF 4</a:t>
            </a:r>
            <a:endParaRPr lang="en-GB" sz="3800" b="1" dirty="0">
              <a:solidFill>
                <a:schemeClr val="accent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b="1" dirty="0" smtClean="0">
                <a:solidFill>
                  <a:schemeClr val="accent1"/>
                </a:solidFill>
              </a:rPr>
              <a:t/>
            </a:r>
            <a:br>
              <a:rPr lang="en-GB" b="1" dirty="0" smtClean="0">
                <a:solidFill>
                  <a:schemeClr val="accent1"/>
                </a:solidFill>
              </a:rPr>
            </a:br>
            <a:r>
              <a:rPr lang="en-GB" dirty="0" smtClean="0">
                <a:solidFill>
                  <a:schemeClr val="accent1"/>
                </a:solidFill>
              </a:rPr>
              <a:t>Future </a:t>
            </a:r>
            <a:r>
              <a:rPr lang="en-GB" dirty="0">
                <a:solidFill>
                  <a:schemeClr val="accent1"/>
                </a:solidFill>
              </a:rPr>
              <a:t>aid transparency </a:t>
            </a:r>
            <a:r>
              <a:rPr lang="en-GB" dirty="0" smtClean="0">
                <a:solidFill>
                  <a:schemeClr val="accent1"/>
                </a:solidFill>
              </a:rPr>
              <a:t>assessments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413"/>
            <a:ext cx="8507413" cy="5589587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Future assessments would ideally cover greater range of aid agencies </a:t>
            </a:r>
            <a:r>
              <a:rPr lang="en-GB" sz="2600" dirty="0" smtClean="0"/>
              <a:t>(e.g. all donor </a:t>
            </a:r>
            <a:r>
              <a:rPr lang="en-GB" sz="2600" dirty="0" err="1" smtClean="0"/>
              <a:t>govts</a:t>
            </a:r>
            <a:r>
              <a:rPr lang="en-GB" sz="2600" dirty="0" smtClean="0"/>
              <a:t> incl. ‘emerging’  donors, humanitarian agencies, INGOs, private companies, contractors)</a:t>
            </a:r>
            <a:endParaRPr lang="en-GB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Disaggregate donor performance country by country, programme by programme – variation inside agencies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Cover range of info types </a:t>
            </a:r>
            <a:r>
              <a:rPr lang="en-GB" sz="2600" dirty="0" smtClean="0"/>
              <a:t>from aid policies/ procedures; aid strategies; aid flows; terms of aid; procurement; assessments of aid &amp; aid effectiveness; integrity procedures; public participation; to access to info mechanism</a:t>
            </a:r>
            <a:endParaRPr lang="en-GB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GB" dirty="0" smtClean="0">
                <a:solidFill>
                  <a:schemeClr val="accent1"/>
                </a:solidFill>
              </a:rPr>
              <a:t>BUT need your help and suggestions on way forward</a:t>
            </a:r>
            <a:endParaRPr lang="en-IE" dirty="0" smtClean="0">
              <a:solidFill>
                <a:schemeClr val="accent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IE" dirty="0">
              <a:solidFill>
                <a:schemeClr val="accent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solidFill>
                  <a:schemeClr val="accent1"/>
                </a:solidFill>
              </a:rPr>
              <a:t>Thank you &amp; Feedback</a:t>
            </a:r>
            <a:endParaRPr lang="en-GB" dirty="0" smtClean="0">
              <a:solidFill>
                <a:schemeClr val="accent1"/>
              </a:solidFill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GB" dirty="0" smtClean="0"/>
              <a:t>	</a:t>
            </a:r>
            <a:r>
              <a:rPr lang="en-GB" sz="2800" dirty="0" smtClean="0"/>
              <a:t>For more information: </a:t>
            </a:r>
            <a:r>
              <a:rPr lang="en-GB" sz="2800" dirty="0" smtClean="0">
                <a:hlinkClick r:id="rId2"/>
              </a:rPr>
              <a:t>http://www.publishwhatyoufund.org/resources/assessment/visualise/</a:t>
            </a:r>
            <a:endParaRPr lang="en-GB" sz="2800" dirty="0" smtClean="0"/>
          </a:p>
          <a:p>
            <a:pPr eaLnBrk="1" hangingPunct="1">
              <a:buFont typeface="Arial" charset="0"/>
              <a:buNone/>
            </a:pPr>
            <a:endParaRPr lang="en-GB" sz="2800" dirty="0" smtClean="0"/>
          </a:p>
          <a:p>
            <a:pPr eaLnBrk="1" hangingPunct="1">
              <a:buFont typeface="Arial" charset="0"/>
              <a:buNone/>
            </a:pPr>
            <a:endParaRPr lang="en-GB" sz="2800" dirty="0" smtClean="0"/>
          </a:p>
          <a:p>
            <a:pPr eaLnBrk="1" hangingPunct="1">
              <a:buFont typeface="Arial" charset="0"/>
              <a:buNone/>
            </a:pPr>
            <a:r>
              <a:rPr lang="en-GB" sz="2800" dirty="0" smtClean="0"/>
              <a:t>	Our </a:t>
            </a:r>
            <a:r>
              <a:rPr lang="en-GB" sz="2800" dirty="0" smtClean="0"/>
              <a:t>contacts:</a:t>
            </a:r>
          </a:p>
          <a:p>
            <a:pPr algn="ctr" eaLnBrk="1" hangingPunct="1">
              <a:buFont typeface="Arial" charset="0"/>
              <a:buNone/>
            </a:pPr>
            <a:r>
              <a:rPr lang="en-GB" sz="2800" dirty="0" smtClean="0">
                <a:hlinkClick r:id="rId3"/>
              </a:rPr>
              <a:t>Catalina.Reyes@PublishWhatYouFund.org</a:t>
            </a:r>
            <a:endParaRPr lang="en-GB" sz="2800" dirty="0" smtClean="0"/>
          </a:p>
          <a:p>
            <a:pPr algn="ctr" eaLnBrk="1" hangingPunct="1">
              <a:buFont typeface="Arial" charset="0"/>
              <a:buNone/>
            </a:pPr>
            <a:r>
              <a:rPr lang="en-GB" sz="2800" dirty="0" smtClean="0">
                <a:hlinkClick r:id="rId4"/>
              </a:rPr>
              <a:t>Karin.Christiansen@PublishWhatYouFund.org</a:t>
            </a:r>
            <a:r>
              <a:rPr lang="en-GB" sz="2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sz="4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Additional information and methodology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solidFill>
                  <a:schemeClr val="accent1"/>
                </a:solidFill>
              </a:rPr>
              <a:t>Weightings</a:t>
            </a:r>
          </a:p>
        </p:txBody>
      </p:sp>
      <p:pic>
        <p:nvPicPr>
          <p:cNvPr id="2560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950" y="1484313"/>
            <a:ext cx="8928100" cy="43926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solidFill>
                  <a:schemeClr val="accent1"/>
                </a:solidFill>
              </a:rPr>
              <a:t>Data gaps</a:t>
            </a:r>
          </a:p>
        </p:txBody>
      </p:sp>
      <p:pic>
        <p:nvPicPr>
          <p:cNvPr id="266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00213"/>
            <a:ext cx="9128125" cy="4176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81075"/>
          </a:xfrm>
        </p:spPr>
        <p:txBody>
          <a:bodyPr/>
          <a:lstStyle/>
          <a:p>
            <a:pPr eaLnBrk="1" hangingPunct="1"/>
            <a:r>
              <a:rPr lang="en-GB" smtClean="0">
                <a:solidFill>
                  <a:schemeClr val="accent1"/>
                </a:solidFill>
              </a:rPr>
              <a:t>Reviewers &amp; data assistance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539750" y="981075"/>
            <a:ext cx="8604250" cy="5876925"/>
          </a:xfrm>
        </p:spPr>
        <p:txBody>
          <a:bodyPr/>
          <a:lstStyle/>
          <a:p>
            <a:pPr eaLnBrk="1" hangingPunct="1"/>
            <a:r>
              <a:rPr lang="en-GB" sz="2200" smtClean="0"/>
              <a:t>Nancy Birdsall, David Roodman, Ayah Mahgoub and Rita Perakis at CDG</a:t>
            </a:r>
          </a:p>
          <a:p>
            <a:pPr eaLnBrk="1" hangingPunct="1"/>
            <a:r>
              <a:rPr lang="en-GB" sz="2200" smtClean="0"/>
              <a:t>Helen Darbishire, Access Info Europe</a:t>
            </a:r>
          </a:p>
          <a:p>
            <a:pPr eaLnBrk="1" hangingPunct="1"/>
            <a:r>
              <a:rPr lang="en-GB" sz="2200" smtClean="0"/>
              <a:t>Jörg Faust, German Development Institute</a:t>
            </a:r>
          </a:p>
          <a:p>
            <a:pPr eaLnBrk="1" hangingPunct="1"/>
            <a:r>
              <a:rPr lang="en-GB" sz="2200" smtClean="0"/>
              <a:t>Nathaniel Heller, Global Integrity</a:t>
            </a:r>
          </a:p>
          <a:p>
            <a:pPr eaLnBrk="1" hangingPunct="1"/>
            <a:r>
              <a:rPr lang="en-GB" sz="2200" smtClean="0"/>
              <a:t>Homi Kharas &amp; Daniel Kaufmann, Brookings Institution</a:t>
            </a:r>
          </a:p>
          <a:p>
            <a:pPr eaLnBrk="1" hangingPunct="1"/>
            <a:r>
              <a:rPr lang="en-GB" sz="2200" smtClean="0"/>
              <a:t>Richard Manning, Chair of IDS and former Chair of the OECD DAC</a:t>
            </a:r>
          </a:p>
          <a:p>
            <a:pPr eaLnBrk="1" hangingPunct="1"/>
            <a:r>
              <a:rPr lang="en-GB" sz="2200" smtClean="0"/>
              <a:t>Vivek Ramkumar &amp; Elena Mondo, International Budget Partnership, Center on Budget &amp; Policy Priorities</a:t>
            </a:r>
          </a:p>
          <a:p>
            <a:pPr eaLnBrk="1" hangingPunct="1"/>
            <a:r>
              <a:rPr lang="en-US" sz="2200" smtClean="0"/>
              <a:t>Judith Randel &amp; Rob Tew, Development Initiatives</a:t>
            </a:r>
            <a:endParaRPr lang="en-GB" sz="2200" smtClean="0"/>
          </a:p>
          <a:p>
            <a:pPr eaLnBrk="1" hangingPunct="1"/>
            <a:r>
              <a:rPr lang="en-GB" sz="2200" smtClean="0"/>
              <a:t>Claudia Williamson, New York University</a:t>
            </a:r>
          </a:p>
          <a:p>
            <a:pPr eaLnBrk="1" hangingPunct="1">
              <a:buFont typeface="Arial" charset="0"/>
              <a:buNone/>
            </a:pPr>
            <a:r>
              <a:rPr lang="en-US" sz="2000" smtClean="0"/>
              <a:t>Assisted with data:</a:t>
            </a:r>
            <a:r>
              <a:rPr lang="en-GB" sz="2000" smtClean="0"/>
              <a:t>   Yasmin Ahmad and Robin Ogilvy, OECD DAC; Alessandro Bozzini, EU AidWatch; Stephen Davenport, Development Gateway Foundation and AidData; </a:t>
            </a:r>
            <a:r>
              <a:rPr lang="en-US" sz="2000" smtClean="0"/>
              <a:t>Romilly Greenhill, Brian Hammond and all at the IATI Secretariat; </a:t>
            </a:r>
            <a:r>
              <a:rPr lang="en-GB" sz="2000" smtClean="0"/>
              <a:t>Matthew Martin, Development Finance International; </a:t>
            </a:r>
            <a:r>
              <a:rPr lang="en-US" sz="2000" smtClean="0"/>
              <a:t>Brooke Russell, AidData; Philip Tamminga, DARA International; Roger Vleugels, Fringe Intelligence; </a:t>
            </a:r>
            <a:r>
              <a:rPr lang="en-GB" sz="2000" smtClean="0"/>
              <a:t>Claudia Williamson and William Easterly, 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pPr eaLnBrk="1" hangingPunct="1"/>
            <a:r>
              <a:rPr lang="en-GB" sz="3600" smtClean="0">
                <a:solidFill>
                  <a:schemeClr val="accent1"/>
                </a:solidFill>
              </a:rPr>
              <a:t>Performance across the three categories</a:t>
            </a:r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836613"/>
            <a:ext cx="8783638" cy="60213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solidFill>
                  <a:schemeClr val="accent1"/>
                </a:solidFill>
              </a:rPr>
              <a:t>Our Paris Indicator Methodology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188" y="549275"/>
            <a:ext cx="2447925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What donors schedule for disbursement in year n</a:t>
            </a:r>
          </a:p>
        </p:txBody>
      </p:sp>
      <p:sp>
        <p:nvSpPr>
          <p:cNvPr id="3" name="Rectangle 2"/>
          <p:cNvSpPr/>
          <p:nvPr/>
        </p:nvSpPr>
        <p:spPr>
          <a:xfrm>
            <a:off x="5157788" y="2901950"/>
            <a:ext cx="2447925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What recipients record in their budgets for year n</a:t>
            </a:r>
          </a:p>
        </p:txBody>
      </p:sp>
      <p:sp>
        <p:nvSpPr>
          <p:cNvPr id="4" name="Rectangle 3"/>
          <p:cNvSpPr/>
          <p:nvPr/>
        </p:nvSpPr>
        <p:spPr>
          <a:xfrm>
            <a:off x="539750" y="2901950"/>
            <a:ext cx="2447925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What recipients expect to receive in year n</a:t>
            </a:r>
          </a:p>
        </p:txBody>
      </p:sp>
      <p:sp>
        <p:nvSpPr>
          <p:cNvPr id="5" name="Rectangle 4"/>
          <p:cNvSpPr/>
          <p:nvPr/>
        </p:nvSpPr>
        <p:spPr>
          <a:xfrm>
            <a:off x="5148263" y="530225"/>
            <a:ext cx="2447925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What donors actually disburse in year n</a:t>
            </a:r>
          </a:p>
        </p:txBody>
      </p:sp>
      <p:sp>
        <p:nvSpPr>
          <p:cNvPr id="16" name="Right Arrow 15"/>
          <p:cNvSpPr/>
          <p:nvPr/>
        </p:nvSpPr>
        <p:spPr>
          <a:xfrm rot="1320320">
            <a:off x="3132138" y="2111375"/>
            <a:ext cx="2025650" cy="86042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accent1"/>
                </a:solidFill>
              </a:rPr>
              <a:t>PDMS Indicator 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1975" y="530225"/>
            <a:ext cx="2449513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What donors schedule for disbursement in year n</a:t>
            </a:r>
          </a:p>
        </p:txBody>
      </p:sp>
      <p:sp>
        <p:nvSpPr>
          <p:cNvPr id="3" name="Rectangle 2"/>
          <p:cNvSpPr/>
          <p:nvPr/>
        </p:nvSpPr>
        <p:spPr>
          <a:xfrm>
            <a:off x="5157788" y="2901950"/>
            <a:ext cx="2447925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What recipients record in their budgets for year n</a:t>
            </a:r>
          </a:p>
        </p:txBody>
      </p:sp>
      <p:sp>
        <p:nvSpPr>
          <p:cNvPr id="4" name="Rectangle 3"/>
          <p:cNvSpPr/>
          <p:nvPr/>
        </p:nvSpPr>
        <p:spPr>
          <a:xfrm>
            <a:off x="539750" y="2901950"/>
            <a:ext cx="2447925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Recipients budget estimates of aid flows in year n</a:t>
            </a:r>
          </a:p>
        </p:txBody>
      </p:sp>
      <p:sp>
        <p:nvSpPr>
          <p:cNvPr id="5" name="Rectangle 4"/>
          <p:cNvSpPr/>
          <p:nvPr/>
        </p:nvSpPr>
        <p:spPr>
          <a:xfrm>
            <a:off x="5148263" y="530225"/>
            <a:ext cx="2447925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What donors actually disburse for </a:t>
            </a:r>
            <a:r>
              <a:rPr lang="en-GB" dirty="0" err="1"/>
              <a:t>govt</a:t>
            </a:r>
            <a:r>
              <a:rPr lang="en-GB" dirty="0"/>
              <a:t> sector in year n</a:t>
            </a:r>
          </a:p>
        </p:txBody>
      </p:sp>
      <p:sp>
        <p:nvSpPr>
          <p:cNvPr id="16" name="Right Arrow 15"/>
          <p:cNvSpPr/>
          <p:nvPr/>
        </p:nvSpPr>
        <p:spPr>
          <a:xfrm rot="20293372">
            <a:off x="3132138" y="2111375"/>
            <a:ext cx="2025650" cy="86042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accent1"/>
                </a:solidFill>
              </a:rPr>
              <a:t>PDMS Indicator 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1975" y="530225"/>
            <a:ext cx="2449513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What donors schedule for disbursement in year n</a:t>
            </a:r>
          </a:p>
        </p:txBody>
      </p:sp>
      <p:sp>
        <p:nvSpPr>
          <p:cNvPr id="3" name="Rectangle 2"/>
          <p:cNvSpPr/>
          <p:nvPr/>
        </p:nvSpPr>
        <p:spPr>
          <a:xfrm>
            <a:off x="5157788" y="4149725"/>
            <a:ext cx="2447925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What recipients record in their budgets for year n</a:t>
            </a:r>
          </a:p>
        </p:txBody>
      </p:sp>
      <p:sp>
        <p:nvSpPr>
          <p:cNvPr id="4" name="Rectangle 3"/>
          <p:cNvSpPr/>
          <p:nvPr/>
        </p:nvSpPr>
        <p:spPr>
          <a:xfrm>
            <a:off x="579438" y="4221163"/>
            <a:ext cx="2447925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Recipients budget estimates of aid flows in year n</a:t>
            </a:r>
          </a:p>
        </p:txBody>
      </p:sp>
      <p:sp>
        <p:nvSpPr>
          <p:cNvPr id="5" name="Rectangle 4"/>
          <p:cNvSpPr/>
          <p:nvPr/>
        </p:nvSpPr>
        <p:spPr>
          <a:xfrm>
            <a:off x="5148263" y="530225"/>
            <a:ext cx="2447925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What donors actually disburse for </a:t>
            </a:r>
            <a:r>
              <a:rPr lang="en-GB" dirty="0" err="1"/>
              <a:t>govt</a:t>
            </a:r>
            <a:r>
              <a:rPr lang="en-GB" dirty="0"/>
              <a:t> sector in year n</a:t>
            </a:r>
          </a:p>
        </p:txBody>
      </p:sp>
      <p:sp>
        <p:nvSpPr>
          <p:cNvPr id="7" name="Right Arrow 6"/>
          <p:cNvSpPr/>
          <p:nvPr/>
        </p:nvSpPr>
        <p:spPr>
          <a:xfrm rot="5400000">
            <a:off x="917575" y="2582863"/>
            <a:ext cx="2179638" cy="109696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accent1"/>
                </a:solidFill>
              </a:rPr>
              <a:t>Compare expectations</a:t>
            </a:r>
          </a:p>
        </p:txBody>
      </p:sp>
      <p:sp>
        <p:nvSpPr>
          <p:cNvPr id="9" name="Right Arrow 8"/>
          <p:cNvSpPr/>
          <p:nvPr/>
        </p:nvSpPr>
        <p:spPr>
          <a:xfrm rot="5400000">
            <a:off x="5293519" y="2575719"/>
            <a:ext cx="2178050" cy="109696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accent1"/>
                </a:solidFill>
              </a:rPr>
              <a:t>Aid on budget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1250</Words>
  <Application>Microsoft Office PowerPoint</Application>
  <PresentationFormat>On-screen Show (4:3)</PresentationFormat>
  <Paragraphs>132</Paragraphs>
  <Slides>30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Aid Transparency Assessment 2010</vt:lpstr>
      <vt:lpstr>Aims &amp; Objectives</vt:lpstr>
      <vt:lpstr>The Publish What You Fund Aid Transparency Principles</vt:lpstr>
      <vt:lpstr>Approach &amp; Methodology</vt:lpstr>
      <vt:lpstr>Methodology</vt:lpstr>
      <vt:lpstr>Indicators &amp; data sources</vt:lpstr>
      <vt:lpstr>The Donors</vt:lpstr>
      <vt:lpstr>Slide 8</vt:lpstr>
      <vt:lpstr>Slide 9</vt:lpstr>
      <vt:lpstr>Findings</vt:lpstr>
      <vt:lpstr>Finding 1:  There is a lack of comparable and primary data  </vt:lpstr>
      <vt:lpstr>Slide 12</vt:lpstr>
      <vt:lpstr>Finding 2:  There is wide variation in levels of donor transparency, across different types of donors</vt:lpstr>
      <vt:lpstr>Slide 14</vt:lpstr>
      <vt:lpstr>Slide 15</vt:lpstr>
      <vt:lpstr>Finding 3:  Significant weaknesses across indicators</vt:lpstr>
      <vt:lpstr>Slide 17</vt:lpstr>
      <vt:lpstr>Conclusions</vt:lpstr>
      <vt:lpstr>Recommendations</vt:lpstr>
      <vt:lpstr> Future aid transparency assessments </vt:lpstr>
      <vt:lpstr>Thank you &amp; Feedback</vt:lpstr>
      <vt:lpstr>Slide 22</vt:lpstr>
      <vt:lpstr>Weightings</vt:lpstr>
      <vt:lpstr>Data gaps</vt:lpstr>
      <vt:lpstr>Reviewers &amp; data assistance</vt:lpstr>
      <vt:lpstr>Performance across the three categories</vt:lpstr>
      <vt:lpstr>Our Paris Indicator Methodology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PWYF</dc:creator>
  <cp:lastModifiedBy>PWYF07</cp:lastModifiedBy>
  <cp:revision>123</cp:revision>
  <dcterms:created xsi:type="dcterms:W3CDTF">2010-10-18T12:16:51Z</dcterms:created>
  <dcterms:modified xsi:type="dcterms:W3CDTF">2010-12-06T23:08:46Z</dcterms:modified>
</cp:coreProperties>
</file>